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2"/>
  </p:notesMasterIdLst>
  <p:sldIdLst>
    <p:sldId id="298" r:id="rId2"/>
    <p:sldId id="259" r:id="rId3"/>
    <p:sldId id="260" r:id="rId4"/>
    <p:sldId id="286" r:id="rId5"/>
    <p:sldId id="296" r:id="rId6"/>
    <p:sldId id="287" r:id="rId7"/>
    <p:sldId id="261" r:id="rId8"/>
    <p:sldId id="262" r:id="rId9"/>
    <p:sldId id="288" r:id="rId10"/>
    <p:sldId id="263" r:id="rId11"/>
    <p:sldId id="265" r:id="rId12"/>
    <p:sldId id="266" r:id="rId13"/>
    <p:sldId id="267" r:id="rId14"/>
    <p:sldId id="268" r:id="rId15"/>
    <p:sldId id="269" r:id="rId16"/>
    <p:sldId id="270" r:id="rId17"/>
    <p:sldId id="289" r:id="rId18"/>
    <p:sldId id="271" r:id="rId19"/>
    <p:sldId id="297" r:id="rId20"/>
    <p:sldId id="272" r:id="rId21"/>
    <p:sldId id="273" r:id="rId22"/>
    <p:sldId id="274" r:id="rId23"/>
    <p:sldId id="285" r:id="rId24"/>
    <p:sldId id="275" r:id="rId25"/>
    <p:sldId id="276" r:id="rId26"/>
    <p:sldId id="277" r:id="rId27"/>
    <p:sldId id="278" r:id="rId28"/>
    <p:sldId id="290" r:id="rId29"/>
    <p:sldId id="280" r:id="rId30"/>
    <p:sldId id="281" r:id="rId31"/>
    <p:sldId id="282" r:id="rId32"/>
    <p:sldId id="283" r:id="rId33"/>
    <p:sldId id="292" r:id="rId34"/>
    <p:sldId id="293" r:id="rId35"/>
    <p:sldId id="294" r:id="rId36"/>
    <p:sldId id="295" r:id="rId37"/>
    <p:sldId id="284" r:id="rId38"/>
    <p:sldId id="300" r:id="rId39"/>
    <p:sldId id="301" r:id="rId40"/>
    <p:sldId id="302" r:id="rId41"/>
    <p:sldId id="303" r:id="rId42"/>
    <p:sldId id="304" r:id="rId43"/>
    <p:sldId id="305" r:id="rId44"/>
    <p:sldId id="306" r:id="rId45"/>
    <p:sldId id="264" r:id="rId46"/>
    <p:sldId id="307" r:id="rId47"/>
    <p:sldId id="308" r:id="rId48"/>
    <p:sldId id="309" r:id="rId49"/>
    <p:sldId id="310" r:id="rId50"/>
    <p:sldId id="311" r:id="rId51"/>
    <p:sldId id="312" r:id="rId52"/>
    <p:sldId id="313" r:id="rId53"/>
    <p:sldId id="291" r:id="rId54"/>
    <p:sldId id="314" r:id="rId55"/>
    <p:sldId id="315" r:id="rId56"/>
    <p:sldId id="316" r:id="rId57"/>
    <p:sldId id="317" r:id="rId58"/>
    <p:sldId id="318" r:id="rId59"/>
    <p:sldId id="279" r:id="rId60"/>
    <p:sldId id="319" r:id="rId61"/>
    <p:sldId id="320" r:id="rId62"/>
    <p:sldId id="321" r:id="rId63"/>
    <p:sldId id="322" r:id="rId64"/>
    <p:sldId id="323" r:id="rId65"/>
    <p:sldId id="324" r:id="rId66"/>
    <p:sldId id="325" r:id="rId67"/>
    <p:sldId id="326" r:id="rId68"/>
    <p:sldId id="327" r:id="rId69"/>
    <p:sldId id="328"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571"/>
  </p:normalViewPr>
  <p:slideViewPr>
    <p:cSldViewPr snapToGrid="0" snapToObjects="1">
      <p:cViewPr varScale="1">
        <p:scale>
          <a:sx n="111" d="100"/>
          <a:sy n="111" d="100"/>
        </p:scale>
        <p:origin x="9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8428178" y="5314474"/>
            <a:ext cx="258623" cy="269239"/>
          </a:xfrm>
          <a:prstGeom prst="rect">
            <a:avLst/>
          </a:prstGeom>
        </p:spPr>
        <p:txBody>
          <a:bodyPr lIns="45718" tIns="45718" rIns="45718" bIns="45718"/>
          <a:lstStyle>
            <a:lvl1pPr defTabSz="914400">
              <a:defRPr sz="1200">
                <a:solidFill>
                  <a:srgbClr val="898989"/>
                </a:solidFill>
              </a:defRPr>
            </a:lvl1pPr>
          </a:lstStyle>
          <a:p>
            <a:fld id="{86CB4B4D-7CA3-9044-876B-883B54F8677D}" type="slidenum">
              <a:t>‹#›</a:t>
            </a:fld>
            <a:endParaRPr/>
          </a:p>
        </p:txBody>
      </p:sp>
    </p:spTree>
    <p:extLst>
      <p:ext uri="{BB962C8B-B14F-4D97-AF65-F5344CB8AC3E}">
        <p14:creationId xmlns:p14="http://schemas.microsoft.com/office/powerpoint/2010/main" val="6155604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8" name="Title Text"/>
          <p:cNvSpPr txBox="1">
            <a:spLocks noGrp="1"/>
          </p:cNvSpPr>
          <p:nvPr>
            <p:ph type="title"/>
          </p:nvPr>
        </p:nvSpPr>
        <p:spPr>
          <a:prstGeom prst="rect">
            <a:avLst/>
          </a:prstGeom>
        </p:spPr>
        <p:txBody>
          <a:bodyPr/>
          <a:lstStyle/>
          <a:p>
            <a:r>
              <a:t>Title Text</a:t>
            </a:r>
          </a:p>
        </p:txBody>
      </p:sp>
      <p:sp>
        <p:nvSpPr>
          <p:cNvPr id="1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6276851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0" y="285750"/>
            <a:ext cx="7886700" cy="64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normAutofit/>
          </a:bodyPr>
          <a:lstStyle/>
          <a:p>
            <a:r>
              <a:t>Title Text</a:t>
            </a:r>
          </a:p>
        </p:txBody>
      </p:sp>
      <p:sp>
        <p:nvSpPr>
          <p:cNvPr id="3" name="Body Level One…"/>
          <p:cNvSpPr txBox="1">
            <a:spLocks noGrp="1"/>
          </p:cNvSpPr>
          <p:nvPr>
            <p:ph type="body" idx="1"/>
          </p:nvPr>
        </p:nvSpPr>
        <p:spPr>
          <a:xfrm>
            <a:off x="628650" y="1654968"/>
            <a:ext cx="7886700" cy="3263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305333" y="5073094"/>
            <a:ext cx="210017" cy="233681"/>
          </a:xfrm>
          <a:prstGeom prst="rect">
            <a:avLst/>
          </a:prstGeom>
          <a:ln w="12700">
            <a:miter lim="400000"/>
          </a:ln>
        </p:spPr>
        <p:txBody>
          <a:bodyPr wrap="none" lIns="34289" tIns="34289" rIns="34289" bIns="34289" anchor="ctr">
            <a:spAutoFit/>
          </a:bodyPr>
          <a:lstStyle>
            <a:lvl1pPr algn="r" defTabSz="762000">
              <a:defRPr sz="10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1pPr>
      <a:lvl2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2pPr>
      <a:lvl3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3pPr>
      <a:lvl4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4pPr>
      <a:lvl5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5pPr>
      <a:lvl6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6pPr>
      <a:lvl7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7pPr>
      <a:lvl8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8pPr>
      <a:lvl9pPr marL="0" marR="0" indent="0" algn="l" defTabSz="762000" latinLnBrk="0">
        <a:lnSpc>
          <a:spcPct val="90000"/>
        </a:lnSpc>
        <a:spcBef>
          <a:spcPts val="0"/>
        </a:spcBef>
        <a:spcAft>
          <a:spcPts val="0"/>
        </a:spcAft>
        <a:buClrTx/>
        <a:buSzTx/>
        <a:buFontTx/>
        <a:buNone/>
        <a:tabLst/>
        <a:defRPr sz="3000" b="0" i="0" u="none" strike="noStrike" cap="none" spc="0" baseline="0">
          <a:solidFill>
            <a:srgbClr val="C00000"/>
          </a:solidFill>
          <a:uFillTx/>
          <a:latin typeface="Calibri Light"/>
          <a:ea typeface="Calibri Light"/>
          <a:cs typeface="Calibri Light"/>
          <a:sym typeface="Calibri Light"/>
        </a:defRPr>
      </a:lvl9pPr>
    </p:titleStyle>
    <p:bodyStyle>
      <a:lvl1pPr marL="179614" marR="0" indent="-179614"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1pPr>
      <a:lvl2pPr marL="666750" marR="0" indent="-20955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2pPr>
      <a:lvl3pPr marL="1165860" marR="0" indent="-25146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3pPr>
      <a:lvl4pPr marL="1651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4pPr>
      <a:lvl5pPr marL="21082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5pPr>
      <a:lvl6pPr marL="25654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6pPr>
      <a:lvl7pPr marL="30226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7pPr>
      <a:lvl8pPr marL="34798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8pPr>
      <a:lvl9pPr marL="3937000" marR="0" indent="-279400" algn="l" defTabSz="762000" latinLnBrk="0">
        <a:lnSpc>
          <a:spcPct val="90000"/>
        </a:lnSpc>
        <a:spcBef>
          <a:spcPts val="800"/>
        </a:spcBef>
        <a:spcAft>
          <a:spcPts val="0"/>
        </a:spcAft>
        <a:buClrTx/>
        <a:buSzPct val="100000"/>
        <a:buFont typeface="Arial"/>
        <a:buChar char="•"/>
        <a:tabLst/>
        <a:defRPr sz="2200" b="0" i="0" u="none" strike="noStrike" cap="none" spc="0" baseline="0">
          <a:solidFill>
            <a:srgbClr val="000000"/>
          </a:solidFill>
          <a:uFillTx/>
          <a:latin typeface="+mj-lt"/>
          <a:ea typeface="+mj-ea"/>
          <a:cs typeface="+mj-cs"/>
          <a:sym typeface="Calibri"/>
        </a:defRPr>
      </a:lvl9pPr>
    </p:bodyStyle>
    <p:otherStyle>
      <a:lvl1pPr marL="0" marR="0" indent="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r" defTabSz="7620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asecuritysite.com/ecdsa/ecdsa3" TargetMode="External"/><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asecuritysite.com/encryption/rsa2" TargetMode="External"/><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hyperlink" Target="http://asecuritysite.com/encryption/rsa"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securitysite.com/comms/plot06"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securitysite.com/ecc/ecc_pointsv"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asecuritysite.com/encryption/ecc" TargetMode="External"/><Relationship Id="rId2" Type="http://schemas.openxmlformats.org/officeDocument/2006/relationships/hyperlink" Target="http://asecuritysite.com/encryption/rsa"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asecuritysite.com/encryption/elgamal" TargetMode="External"/><Relationship Id="rId2" Type="http://schemas.openxmlformats.org/officeDocument/2006/relationships/hyperlink" Target="https://asecuritysite.com/encryption/pickg" TargetMode="Externa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hyperlink" Target="https://asecuritysite.com/aws/lab04"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3.tif"/><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jpeg"/><Relationship Id="rId10" Type="http://schemas.openxmlformats.org/officeDocument/2006/relationships/image" Target="../media/image41.png"/><Relationship Id="rId19" Type="http://schemas.openxmlformats.org/officeDocument/2006/relationships/image" Target="../media/image50.jpe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5.jpeg"/><Relationship Id="rId5" Type="http://schemas.openxmlformats.org/officeDocument/2006/relationships/hyperlink" Target="https://medium.com/asecuritysite-when-bob-met-alice/the-snowden-phone-1b9f980019a" TargetMode="Externa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asecuritysite.com/encryption/diffie"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asecuritysite.com/encryption/pickg" TargetMode="External"/><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securitysite.com/encryption/diffie" TargetMode="Externa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asecuritysite.com/encryption/js08"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asecuritysite.com/encryption/ker" TargetMode="External"/><Relationship Id="rId2" Type="http://schemas.openxmlformats.org/officeDocument/2006/relationships/hyperlink" Target="https://asecuritysite.com/encryption/kdc01" TargetMode="Externa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Text&#10;&#10;Description automatically generated">
            <a:extLst>
              <a:ext uri="{FF2B5EF4-FFF2-40B4-BE49-F238E27FC236}">
                <a16:creationId xmlns:a16="http://schemas.microsoft.com/office/drawing/2014/main" id="{0FA52201-7008-2B99-5129-8DD48307E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extLst>
      <p:ext uri="{BB962C8B-B14F-4D97-AF65-F5344CB8AC3E}">
        <p14:creationId xmlns:p14="http://schemas.microsoft.com/office/powerpoint/2010/main" val="36916545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hapter 4: Public Key    RSA  Prof Bill Buchanan OBE http://asecuritysite.com/crypto04 http://asecuritysite.com/encryption"/>
          <p:cNvSpPr txBox="1">
            <a:spLocks noGrp="1"/>
          </p:cNvSpPr>
          <p:nvPr>
            <p:ph type="title" idx="4294967295"/>
          </p:nvPr>
        </p:nvSpPr>
        <p:spPr>
          <a:xfrm>
            <a:off x="468311" y="845641"/>
            <a:ext cx="5327653" cy="4184106"/>
          </a:xfrm>
          <a:prstGeom prst="rect">
            <a:avLst/>
          </a:prstGeom>
        </p:spPr>
        <p:txBody>
          <a:bodyPr lIns="45718" tIns="45718" rIns="45718" bIns="45718">
            <a:normAutofit fontScale="90000"/>
          </a:bodyPr>
          <a:lstStyle/>
          <a:p>
            <a:pPr defTabSz="786383">
              <a:lnSpc>
                <a:spcPct val="100000"/>
              </a:lnSpc>
              <a:defRPr sz="3700" b="1">
                <a:latin typeface="+mj-lt"/>
                <a:ea typeface="+mj-ea"/>
                <a:cs typeface="+mj-cs"/>
                <a:sym typeface="Calibri"/>
              </a:defRPr>
            </a:pPr>
            <a:r>
              <a:rPr lang="en-GB" dirty="0"/>
              <a:t>Unit 4:</a:t>
            </a:r>
            <a:r>
              <a:rPr dirty="0"/>
              <a:t> Public Key</a:t>
            </a:r>
            <a:br>
              <a:rPr dirty="0"/>
            </a:br>
            <a:br>
              <a:rPr dirty="0"/>
            </a:br>
            <a:r>
              <a:rPr lang="en-US" dirty="0"/>
              <a:t>RSA</a:t>
            </a:r>
            <a:br>
              <a:rPr dirty="0"/>
            </a:br>
            <a:br>
              <a:rPr dirty="0"/>
            </a:br>
            <a:br>
              <a:rPr sz="1700" b="0" dirty="0"/>
            </a:br>
            <a:br>
              <a:rPr sz="1700" b="0" dirty="0"/>
            </a:br>
            <a:r>
              <a:rPr sz="2500" dirty="0">
                <a:solidFill>
                  <a:srgbClr val="000000"/>
                </a:solidFill>
              </a:rPr>
              <a:t>Prof Bill Buchanan OBE</a:t>
            </a:r>
            <a:br>
              <a:rPr sz="2500" dirty="0">
                <a:solidFill>
                  <a:srgbClr val="000000"/>
                </a:solidFill>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rsa</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ecc</a:t>
            </a:r>
            <a:br>
              <a:rPr lang="en-GB" sz="1600" dirty="0">
                <a:sym typeface="Calibri"/>
              </a:rPr>
            </a:br>
            <a:r>
              <a:rPr lang="en-GB" sz="1600" dirty="0">
                <a:sym typeface="Calibri"/>
              </a:rPr>
              <a:t>https://</a:t>
            </a:r>
            <a:r>
              <a:rPr lang="en-GB" sz="1600" dirty="0" err="1">
                <a:sym typeface="Calibri"/>
              </a:rPr>
              <a:t>asecuritysite.com</a:t>
            </a:r>
            <a:r>
              <a:rPr lang="en-GB" sz="1600" dirty="0">
                <a:sym typeface="Calibri"/>
              </a:rPr>
              <a:t>/</a:t>
            </a:r>
            <a:r>
              <a:rPr lang="en-GB" sz="1600" dirty="0" err="1">
                <a:sym typeface="Calibri"/>
              </a:rPr>
              <a:t>elgamal</a:t>
            </a:r>
            <a:br>
              <a:rPr sz="1700" b="0" dirty="0"/>
            </a:br>
            <a:endParaRPr sz="1700" b="0" dirty="0"/>
          </a:p>
        </p:txBody>
      </p:sp>
      <p:pic>
        <p:nvPicPr>
          <p:cNvPr id="3" name="Picture 2" descr="Text&#10;&#10;Description automatically generated">
            <a:extLst>
              <a:ext uri="{FF2B5EF4-FFF2-40B4-BE49-F238E27FC236}">
                <a16:creationId xmlns:a16="http://schemas.microsoft.com/office/drawing/2014/main" id="{EAAB8371-C898-2018-AEFA-88593B316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556" y="1009057"/>
            <a:ext cx="4603227" cy="3860301"/>
          </a:xfrm>
          <a:prstGeom prst="rect">
            <a:avLst/>
          </a:prstGeom>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ctangle 5"/>
          <p:cNvSpPr txBox="1">
            <a:spLocks noGrp="1"/>
          </p:cNvSpPr>
          <p:nvPr>
            <p:ph type="title"/>
          </p:nvPr>
        </p:nvSpPr>
        <p:spPr>
          <a:prstGeom prst="rect">
            <a:avLst/>
          </a:prstGeom>
        </p:spPr>
        <p:txBody>
          <a:bodyPr/>
          <a:lstStyle/>
          <a:p>
            <a:endParaRPr/>
          </a:p>
        </p:txBody>
      </p:sp>
      <p:pic>
        <p:nvPicPr>
          <p:cNvPr id="230"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Rectangle 5"/>
          <p:cNvSpPr txBox="1">
            <a:spLocks noGrp="1"/>
          </p:cNvSpPr>
          <p:nvPr>
            <p:ph type="title"/>
          </p:nvPr>
        </p:nvSpPr>
        <p:spPr>
          <a:prstGeom prst="rect">
            <a:avLst/>
          </a:prstGeom>
        </p:spPr>
        <p:txBody>
          <a:bodyPr/>
          <a:lstStyle/>
          <a:p>
            <a:endParaRPr/>
          </a:p>
        </p:txBody>
      </p:sp>
      <p:pic>
        <p:nvPicPr>
          <p:cNvPr id="233"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5"/>
          <p:cNvSpPr txBox="1">
            <a:spLocks noGrp="1"/>
          </p:cNvSpPr>
          <p:nvPr>
            <p:ph type="title"/>
          </p:nvPr>
        </p:nvSpPr>
        <p:spPr>
          <a:prstGeom prst="rect">
            <a:avLst/>
          </a:prstGeom>
        </p:spPr>
        <p:txBody>
          <a:bodyPr/>
          <a:lstStyle/>
          <a:p>
            <a:endParaRPr/>
          </a:p>
        </p:txBody>
      </p:sp>
      <p:pic>
        <p:nvPicPr>
          <p:cNvPr id="236"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5"/>
          <p:cNvSpPr txBox="1">
            <a:spLocks noGrp="1"/>
          </p:cNvSpPr>
          <p:nvPr>
            <p:ph type="title"/>
          </p:nvPr>
        </p:nvSpPr>
        <p:spPr>
          <a:prstGeom prst="rect">
            <a:avLst/>
          </a:prstGeom>
        </p:spPr>
        <p:txBody>
          <a:bodyPr/>
          <a:lstStyle/>
          <a:p>
            <a:endParaRPr/>
          </a:p>
        </p:txBody>
      </p:sp>
      <p:pic>
        <p:nvPicPr>
          <p:cNvPr id="239"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Rectangle 5"/>
          <p:cNvSpPr txBox="1">
            <a:spLocks noGrp="1"/>
          </p:cNvSpPr>
          <p:nvPr>
            <p:ph type="title"/>
          </p:nvPr>
        </p:nvSpPr>
        <p:spPr>
          <a:prstGeom prst="rect">
            <a:avLst/>
          </a:prstGeom>
        </p:spPr>
        <p:txBody>
          <a:bodyPr/>
          <a:lstStyle/>
          <a:p>
            <a:endParaRPr/>
          </a:p>
        </p:txBody>
      </p:sp>
      <p:pic>
        <p:nvPicPr>
          <p:cNvPr id="242"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5"/>
          <p:cNvSpPr txBox="1">
            <a:spLocks noGrp="1"/>
          </p:cNvSpPr>
          <p:nvPr>
            <p:ph type="title"/>
          </p:nvPr>
        </p:nvSpPr>
        <p:spPr>
          <a:prstGeom prst="rect">
            <a:avLst/>
          </a:prstGeom>
        </p:spPr>
        <p:txBody>
          <a:bodyPr/>
          <a:lstStyle/>
          <a:p>
            <a:endParaRPr/>
          </a:p>
        </p:txBody>
      </p:sp>
      <p:pic>
        <p:nvPicPr>
          <p:cNvPr id="245"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5"/>
          <p:cNvSpPr txBox="1">
            <a:spLocks noGrp="1"/>
          </p:cNvSpPr>
          <p:nvPr>
            <p:ph type="title"/>
          </p:nvPr>
        </p:nvSpPr>
        <p:spPr>
          <a:prstGeom prst="rect">
            <a:avLst/>
          </a:prstGeom>
        </p:spPr>
        <p:txBody>
          <a:bodyPr/>
          <a:lstStyle/>
          <a:p>
            <a:endParaRPr/>
          </a:p>
        </p:txBody>
      </p:sp>
      <p:pic>
        <p:nvPicPr>
          <p:cNvPr id="248"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68312" y="209897"/>
            <a:ext cx="5327651" cy="4965602"/>
          </a:xfrm>
          <a:prstGeom prst="rect">
            <a:avLst/>
          </a:prstGeom>
        </p:spPr>
        <p:txBody>
          <a:bodyPr/>
          <a:lstStyle/>
          <a:p>
            <a:pPr algn="l">
              <a:defRPr sz="3900" b="1">
                <a:solidFill>
                  <a:srgbClr val="C00000"/>
                </a:solidFill>
              </a:defRPr>
            </a:pPr>
            <a:r>
              <a:rPr dirty="0"/>
              <a:t>Chapter 6: Digital Certificates</a:t>
            </a:r>
            <a:br>
              <a:rPr dirty="0"/>
            </a:br>
            <a:r>
              <a:rPr sz="1800" b="0" dirty="0"/>
              <a:t>Introduction</a:t>
            </a:r>
            <a:br>
              <a:rPr sz="1800" b="0" dirty="0"/>
            </a:br>
            <a:r>
              <a:rPr sz="1800" b="0" dirty="0"/>
              <a:t>Authentication Methods</a:t>
            </a:r>
            <a:br>
              <a:rPr sz="1800" b="0" dirty="0"/>
            </a:br>
            <a:r>
              <a:rPr sz="1800" b="0" dirty="0"/>
              <a:t>PKI </a:t>
            </a:r>
            <a:br>
              <a:rPr sz="1800" b="0" dirty="0"/>
            </a:br>
            <a:r>
              <a:rPr sz="1800" b="0" dirty="0"/>
              <a:t>Digital Certificate Passing</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08580061-A8D2-CE49-AC56-9579E89F1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p:nvPr>
        </p:nvSpPr>
        <p:spPr>
          <a:prstGeom prst="rect">
            <a:avLst/>
          </a:prstGeom>
        </p:spPr>
        <p:txBody>
          <a:bodyPr/>
          <a:lstStyle/>
          <a:p>
            <a:endParaRPr/>
          </a:p>
        </p:txBody>
      </p:sp>
      <p:sp>
        <p:nvSpPr>
          <p:cNvPr id="254" name="Content Placeholder 2"/>
          <p:cNvSpPr txBox="1">
            <a:spLocks noGrp="1"/>
          </p:cNvSpPr>
          <p:nvPr>
            <p:ph type="body" idx="1"/>
          </p:nvPr>
        </p:nvSpPr>
        <p:spPr>
          <a:prstGeom prst="rect">
            <a:avLst/>
          </a:prstGeom>
        </p:spPr>
        <p:txBody>
          <a:bodyPr/>
          <a:lstStyle/>
          <a:p>
            <a:endParaRPr/>
          </a:p>
        </p:txBody>
      </p:sp>
      <p:pic>
        <p:nvPicPr>
          <p:cNvPr id="255" name="Picture 4" descr="Picture 4"/>
          <p:cNvPicPr>
            <a:picLocks noChangeAspect="1"/>
          </p:cNvPicPr>
          <p:nvPr/>
        </p:nvPicPr>
        <p:blipFill>
          <a:blip r:embed="rId2"/>
          <a:stretch>
            <a:fillRect/>
          </a:stretch>
        </p:blipFill>
        <p:spPr>
          <a:xfrm>
            <a:off x="0" y="1"/>
            <a:ext cx="9144000" cy="5759585"/>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prstGeom prst="rect">
            <a:avLst/>
          </a:prstGeom>
        </p:spPr>
        <p:txBody>
          <a:bodyPr/>
          <a:lstStyle/>
          <a:p>
            <a:endParaRPr/>
          </a:p>
        </p:txBody>
      </p:sp>
      <p:sp>
        <p:nvSpPr>
          <p:cNvPr id="258" name="Content Placeholder 2"/>
          <p:cNvSpPr txBox="1">
            <a:spLocks noGrp="1"/>
          </p:cNvSpPr>
          <p:nvPr>
            <p:ph type="body" idx="1"/>
          </p:nvPr>
        </p:nvSpPr>
        <p:spPr>
          <a:prstGeom prst="rect">
            <a:avLst/>
          </a:prstGeom>
        </p:spPr>
        <p:txBody>
          <a:bodyPr/>
          <a:lstStyle/>
          <a:p>
            <a:endParaRPr/>
          </a:p>
        </p:txBody>
      </p:sp>
      <p:pic>
        <p:nvPicPr>
          <p:cNvPr id="259" name="Picture 3" descr="Picture 3"/>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p:cNvSpPr txBox="1">
            <a:spLocks noGrp="1"/>
          </p:cNvSpPr>
          <p:nvPr>
            <p:ph type="title" idx="4294967295"/>
          </p:nvPr>
        </p:nvSpPr>
        <p:spPr>
          <a:xfrm>
            <a:off x="457200" y="228600"/>
            <a:ext cx="8229600" cy="952500"/>
          </a:xfrm>
          <a:prstGeom prst="rect">
            <a:avLst/>
          </a:prstGeom>
        </p:spPr>
        <p:txBody>
          <a:bodyPr lIns="45718" tIns="45718" rIns="45718" bIns="45718"/>
          <a:lstStyle/>
          <a:p>
            <a:pPr algn="ctr" defTabSz="914400">
              <a:lnSpc>
                <a:spcPct val="100000"/>
              </a:lnSpc>
              <a:defRPr sz="4400">
                <a:solidFill>
                  <a:srgbClr val="000000"/>
                </a:solidFill>
                <a:latin typeface="+mj-lt"/>
                <a:ea typeface="+mj-ea"/>
                <a:cs typeface="+mj-cs"/>
                <a:sym typeface="Calibri"/>
              </a:defRPr>
            </a:pPr>
            <a:endParaRPr/>
          </a:p>
        </p:txBody>
      </p:sp>
      <p:sp>
        <p:nvSpPr>
          <p:cNvPr id="9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91" name="image.png" descr="image.png"/>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prstGeom prst="rect">
            <a:avLst/>
          </a:prstGeom>
        </p:spPr>
        <p:txBody>
          <a:bodyPr/>
          <a:lstStyle/>
          <a:p>
            <a:endParaRPr/>
          </a:p>
        </p:txBody>
      </p:sp>
      <p:sp>
        <p:nvSpPr>
          <p:cNvPr id="262" name="Content Placeholder 2"/>
          <p:cNvSpPr txBox="1">
            <a:spLocks noGrp="1"/>
          </p:cNvSpPr>
          <p:nvPr>
            <p:ph type="body" idx="1"/>
          </p:nvPr>
        </p:nvSpPr>
        <p:spPr>
          <a:prstGeom prst="rect">
            <a:avLst/>
          </a:prstGeom>
        </p:spPr>
        <p:txBody>
          <a:bodyPr/>
          <a:lstStyle/>
          <a:p>
            <a:endParaRPr/>
          </a:p>
        </p:txBody>
      </p:sp>
      <p:pic>
        <p:nvPicPr>
          <p:cNvPr id="263" name="Picture 4" descr="Picture 4"/>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prstGeom prst="rect">
            <a:avLst/>
          </a:prstGeom>
        </p:spPr>
        <p:txBody>
          <a:bodyPr/>
          <a:lstStyle/>
          <a:p>
            <a:endParaRPr/>
          </a:p>
        </p:txBody>
      </p:sp>
      <p:sp>
        <p:nvSpPr>
          <p:cNvPr id="266" name="Content Placeholder 2"/>
          <p:cNvSpPr txBox="1">
            <a:spLocks noGrp="1"/>
          </p:cNvSpPr>
          <p:nvPr>
            <p:ph type="body" idx="1"/>
          </p:nvPr>
        </p:nvSpPr>
        <p:spPr>
          <a:prstGeom prst="rect">
            <a:avLst/>
          </a:prstGeom>
        </p:spPr>
        <p:txBody>
          <a:bodyPr/>
          <a:lstStyle/>
          <a:p>
            <a:endParaRPr/>
          </a:p>
        </p:txBody>
      </p:sp>
      <p:pic>
        <p:nvPicPr>
          <p:cNvPr id="267" name="Picture 4" descr="Picture 4"/>
          <p:cNvPicPr>
            <a:picLocks noChangeAspect="1"/>
          </p:cNvPicPr>
          <p:nvPr/>
        </p:nvPicPr>
        <p:blipFill>
          <a:blip r:embed="rId2"/>
          <a:stretch>
            <a:fillRect/>
          </a:stretch>
        </p:blipFill>
        <p:spPr>
          <a:xfrm>
            <a:off x="35496" y="0"/>
            <a:ext cx="9108504" cy="573024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itle 1"/>
          <p:cNvSpPr txBox="1">
            <a:spLocks noGrp="1"/>
          </p:cNvSpPr>
          <p:nvPr>
            <p:ph type="title"/>
          </p:nvPr>
        </p:nvSpPr>
        <p:spPr>
          <a:prstGeom prst="rect">
            <a:avLst/>
          </a:prstGeom>
        </p:spPr>
        <p:txBody>
          <a:bodyPr/>
          <a:lstStyle/>
          <a:p>
            <a:endParaRPr/>
          </a:p>
        </p:txBody>
      </p:sp>
      <p:sp>
        <p:nvSpPr>
          <p:cNvPr id="270" name="Content Placeholder 2"/>
          <p:cNvSpPr txBox="1">
            <a:spLocks noGrp="1"/>
          </p:cNvSpPr>
          <p:nvPr>
            <p:ph type="body" idx="1"/>
          </p:nvPr>
        </p:nvSpPr>
        <p:spPr>
          <a:prstGeom prst="rect">
            <a:avLst/>
          </a:prstGeom>
        </p:spPr>
        <p:txBody>
          <a:bodyPr/>
          <a:lstStyle/>
          <a:p>
            <a:endParaRPr/>
          </a:p>
        </p:txBody>
      </p:sp>
      <p:pic>
        <p:nvPicPr>
          <p:cNvPr id="271" name="Picture 4" descr="Picture 4"/>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itle 1"/>
          <p:cNvSpPr txBox="1">
            <a:spLocks noGrp="1"/>
          </p:cNvSpPr>
          <p:nvPr>
            <p:ph type="title"/>
          </p:nvPr>
        </p:nvSpPr>
        <p:spPr>
          <a:prstGeom prst="rect">
            <a:avLst/>
          </a:prstGeom>
        </p:spPr>
        <p:txBody>
          <a:bodyPr/>
          <a:lstStyle/>
          <a:p>
            <a:endParaRPr/>
          </a:p>
        </p:txBody>
      </p:sp>
      <p:sp>
        <p:nvSpPr>
          <p:cNvPr id="274" name="Content Placeholder 2"/>
          <p:cNvSpPr txBox="1">
            <a:spLocks noGrp="1"/>
          </p:cNvSpPr>
          <p:nvPr>
            <p:ph type="body" idx="1"/>
          </p:nvPr>
        </p:nvSpPr>
        <p:spPr>
          <a:prstGeom prst="rect">
            <a:avLst/>
          </a:prstGeom>
        </p:spPr>
        <p:txBody>
          <a:bodyPr/>
          <a:lstStyle/>
          <a:p>
            <a:endParaRPr/>
          </a:p>
        </p:txBody>
      </p:sp>
      <p:pic>
        <p:nvPicPr>
          <p:cNvPr id="275" name="Picture 3" descr="Picture 3"/>
          <p:cNvPicPr>
            <a:picLocks noChangeAspect="1"/>
          </p:cNvPicPr>
          <p:nvPr/>
        </p:nvPicPr>
        <p:blipFill>
          <a:blip r:embed="rId2"/>
          <a:stretch>
            <a:fillRect/>
          </a:stretch>
        </p:blipFill>
        <p:spPr>
          <a:xfrm>
            <a:off x="0" y="0"/>
            <a:ext cx="9144000" cy="573904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prstGeom prst="rect">
            <a:avLst/>
          </a:prstGeom>
        </p:spPr>
        <p:txBody>
          <a:bodyPr/>
          <a:lstStyle/>
          <a:p>
            <a:endParaRPr/>
          </a:p>
        </p:txBody>
      </p:sp>
      <p:sp>
        <p:nvSpPr>
          <p:cNvPr id="278" name="Content Placeholder 2"/>
          <p:cNvSpPr txBox="1">
            <a:spLocks noGrp="1"/>
          </p:cNvSpPr>
          <p:nvPr>
            <p:ph type="body" idx="1"/>
          </p:nvPr>
        </p:nvSpPr>
        <p:spPr>
          <a:prstGeom prst="rect">
            <a:avLst/>
          </a:prstGeom>
        </p:spPr>
        <p:txBody>
          <a:bodyPr/>
          <a:lstStyle/>
          <a:p>
            <a:endParaRPr/>
          </a:p>
        </p:txBody>
      </p:sp>
      <p:pic>
        <p:nvPicPr>
          <p:cNvPr id="279" name="Picture 3" descr="Picture 3"/>
          <p:cNvPicPr>
            <a:picLocks noChangeAspect="1"/>
          </p:cNvPicPr>
          <p:nvPr/>
        </p:nvPicPr>
        <p:blipFill>
          <a:blip r:embed="rId2"/>
          <a:stretch>
            <a:fillRect/>
          </a:stretch>
        </p:blipFill>
        <p:spPr>
          <a:xfrm>
            <a:off x="35496" y="0"/>
            <a:ext cx="9108504" cy="5732627"/>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itle 1"/>
          <p:cNvSpPr txBox="1">
            <a:spLocks noGrp="1"/>
          </p:cNvSpPr>
          <p:nvPr>
            <p:ph type="title"/>
          </p:nvPr>
        </p:nvSpPr>
        <p:spPr>
          <a:prstGeom prst="rect">
            <a:avLst/>
          </a:prstGeom>
        </p:spPr>
        <p:txBody>
          <a:bodyPr/>
          <a:lstStyle/>
          <a:p>
            <a:endParaRPr/>
          </a:p>
        </p:txBody>
      </p:sp>
      <p:sp>
        <p:nvSpPr>
          <p:cNvPr id="282" name="Content Placeholder 2"/>
          <p:cNvSpPr txBox="1">
            <a:spLocks noGrp="1"/>
          </p:cNvSpPr>
          <p:nvPr>
            <p:ph type="body" idx="1"/>
          </p:nvPr>
        </p:nvSpPr>
        <p:spPr>
          <a:prstGeom prst="rect">
            <a:avLst/>
          </a:prstGeom>
        </p:spPr>
        <p:txBody>
          <a:bodyPr/>
          <a:lstStyle/>
          <a:p>
            <a:endParaRPr/>
          </a:p>
        </p:txBody>
      </p:sp>
      <p:pic>
        <p:nvPicPr>
          <p:cNvPr id="283" name="Picture 3" descr="Picture 3"/>
          <p:cNvPicPr>
            <a:picLocks noChangeAspect="1"/>
          </p:cNvPicPr>
          <p:nvPr/>
        </p:nvPicPr>
        <p:blipFill>
          <a:blip r:embed="rId2"/>
          <a:stretch>
            <a:fillRect/>
          </a:stretch>
        </p:blipFill>
        <p:spPr>
          <a:xfrm>
            <a:off x="0" y="0"/>
            <a:ext cx="9144000" cy="572321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itle 1"/>
          <p:cNvSpPr txBox="1">
            <a:spLocks noGrp="1"/>
          </p:cNvSpPr>
          <p:nvPr>
            <p:ph type="title"/>
          </p:nvPr>
        </p:nvSpPr>
        <p:spPr>
          <a:prstGeom prst="rect">
            <a:avLst/>
          </a:prstGeom>
        </p:spPr>
        <p:txBody>
          <a:bodyPr/>
          <a:lstStyle/>
          <a:p>
            <a:endParaRPr/>
          </a:p>
        </p:txBody>
      </p:sp>
      <p:sp>
        <p:nvSpPr>
          <p:cNvPr id="286" name="Content Placeholder 2"/>
          <p:cNvSpPr txBox="1">
            <a:spLocks noGrp="1"/>
          </p:cNvSpPr>
          <p:nvPr>
            <p:ph type="body" idx="1"/>
          </p:nvPr>
        </p:nvSpPr>
        <p:spPr>
          <a:prstGeom prst="rect">
            <a:avLst/>
          </a:prstGeom>
        </p:spPr>
        <p:txBody>
          <a:bodyPr/>
          <a:lstStyle/>
          <a:p>
            <a:endParaRPr/>
          </a:p>
        </p:txBody>
      </p:sp>
      <p:pic>
        <p:nvPicPr>
          <p:cNvPr id="287" name="Picture 3" descr="Picture 3"/>
          <p:cNvPicPr>
            <a:picLocks noChangeAspect="1"/>
          </p:cNvPicPr>
          <p:nvPr/>
        </p:nvPicPr>
        <p:blipFill>
          <a:blip r:embed="rId2"/>
          <a:stretch>
            <a:fillRect/>
          </a:stretch>
        </p:blipFill>
        <p:spPr>
          <a:xfrm>
            <a:off x="0" y="1"/>
            <a:ext cx="9144000" cy="5715001"/>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itle 1"/>
          <p:cNvSpPr txBox="1">
            <a:spLocks noGrp="1"/>
          </p:cNvSpPr>
          <p:nvPr>
            <p:ph type="title"/>
          </p:nvPr>
        </p:nvSpPr>
        <p:spPr>
          <a:prstGeom prst="rect">
            <a:avLst/>
          </a:prstGeom>
        </p:spPr>
        <p:txBody>
          <a:bodyPr/>
          <a:lstStyle/>
          <a:p>
            <a:endParaRPr/>
          </a:p>
        </p:txBody>
      </p:sp>
      <p:sp>
        <p:nvSpPr>
          <p:cNvPr id="290" name="Content Placeholder 2"/>
          <p:cNvSpPr txBox="1">
            <a:spLocks noGrp="1"/>
          </p:cNvSpPr>
          <p:nvPr>
            <p:ph type="body" idx="1"/>
          </p:nvPr>
        </p:nvSpPr>
        <p:spPr>
          <a:prstGeom prst="rect">
            <a:avLst/>
          </a:prstGeom>
        </p:spPr>
        <p:txBody>
          <a:bodyPr/>
          <a:lstStyle/>
          <a:p>
            <a:endParaRPr/>
          </a:p>
        </p:txBody>
      </p:sp>
      <p:pic>
        <p:nvPicPr>
          <p:cNvPr id="291" name="Picture 3" descr="Picture 3"/>
          <p:cNvPicPr>
            <a:picLocks noChangeAspect="1"/>
          </p:cNvPicPr>
          <p:nvPr/>
        </p:nvPicPr>
        <p:blipFill>
          <a:blip r:embed="rId2"/>
          <a:stretch>
            <a:fillRect/>
          </a:stretch>
        </p:blipFill>
        <p:spPr>
          <a:xfrm>
            <a:off x="0" y="0"/>
            <a:ext cx="9144000" cy="5725368"/>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le 1"/>
          <p:cNvSpPr txBox="1">
            <a:spLocks noGrp="1"/>
          </p:cNvSpPr>
          <p:nvPr>
            <p:ph type="title"/>
          </p:nvPr>
        </p:nvSpPr>
        <p:spPr>
          <a:prstGeom prst="rect">
            <a:avLst/>
          </a:prstGeom>
        </p:spPr>
        <p:txBody>
          <a:bodyPr/>
          <a:lstStyle/>
          <a:p>
            <a:endParaRPr/>
          </a:p>
        </p:txBody>
      </p:sp>
      <p:sp>
        <p:nvSpPr>
          <p:cNvPr id="294" name="Content Placeholder 2"/>
          <p:cNvSpPr txBox="1">
            <a:spLocks noGrp="1"/>
          </p:cNvSpPr>
          <p:nvPr>
            <p:ph type="body" idx="1"/>
          </p:nvPr>
        </p:nvSpPr>
        <p:spPr>
          <a:prstGeom prst="rect">
            <a:avLst/>
          </a:prstGeom>
        </p:spPr>
        <p:txBody>
          <a:bodyPr/>
          <a:lstStyle/>
          <a:p>
            <a:endParaRPr/>
          </a:p>
        </p:txBody>
      </p:sp>
      <p:pic>
        <p:nvPicPr>
          <p:cNvPr id="295" name="Picture 3" descr="Picture 3"/>
          <p:cNvPicPr>
            <a:picLocks noChangeAspect="1"/>
          </p:cNvPicPr>
          <p:nvPr/>
        </p:nvPicPr>
        <p:blipFill>
          <a:blip r:embed="rId2"/>
          <a:stretch>
            <a:fillRect/>
          </a:stretch>
        </p:blipFill>
        <p:spPr>
          <a:xfrm>
            <a:off x="0" y="0"/>
            <a:ext cx="9144000" cy="5715000"/>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Rectangle 5"/>
          <p:cNvSpPr txBox="1">
            <a:spLocks noGrp="1"/>
          </p:cNvSpPr>
          <p:nvPr>
            <p:ph type="title"/>
          </p:nvPr>
        </p:nvSpPr>
        <p:spPr>
          <a:prstGeom prst="rect">
            <a:avLst/>
          </a:prstGeom>
        </p:spPr>
        <p:txBody>
          <a:bodyPr/>
          <a:lstStyle/>
          <a:p>
            <a:endParaRPr/>
          </a:p>
        </p:txBody>
      </p:sp>
      <p:pic>
        <p:nvPicPr>
          <p:cNvPr id="298"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4" name="Two primes p, q.…"/>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08610" indent="-308610" defTabSz="822958">
              <a:lnSpc>
                <a:spcPct val="72000"/>
              </a:lnSpc>
              <a:spcBef>
                <a:spcPts val="500"/>
              </a:spcBef>
            </a:pPr>
            <a:r>
              <a:t>Two primes p, q.</a:t>
            </a:r>
          </a:p>
          <a:p>
            <a:pPr marL="308610" indent="-308610" defTabSz="822958">
              <a:lnSpc>
                <a:spcPct val="72000"/>
              </a:lnSpc>
              <a:spcBef>
                <a:spcPts val="500"/>
              </a:spcBef>
            </a:pPr>
            <a:r>
              <a:t>Calculate N (modulus) as p x q eg 3 and 11. n=33.</a:t>
            </a:r>
          </a:p>
          <a:p>
            <a:pPr marL="308610" indent="-308610" defTabSz="822958">
              <a:lnSpc>
                <a:spcPct val="72000"/>
              </a:lnSpc>
              <a:spcBef>
                <a:spcPts val="500"/>
              </a:spcBef>
            </a:pPr>
            <a:r>
              <a:t>Calculate PHI as (p-1)x(q-1). PHI=20</a:t>
            </a:r>
          </a:p>
          <a:p>
            <a:pPr marL="308610" indent="-308610" defTabSz="822958">
              <a:lnSpc>
                <a:spcPct val="72000"/>
              </a:lnSpc>
              <a:spcBef>
                <a:spcPts val="500"/>
              </a:spcBef>
            </a:pPr>
            <a:r>
              <a:t>Select e for no common factor with PHI. e=3.</a:t>
            </a:r>
          </a:p>
          <a:p>
            <a:pPr marL="308610" indent="-308610" defTabSz="822958">
              <a:lnSpc>
                <a:spcPct val="72000"/>
              </a:lnSpc>
              <a:spcBef>
                <a:spcPts val="500"/>
              </a:spcBef>
              <a:defRPr>
                <a:solidFill>
                  <a:srgbClr val="C00000"/>
                </a:solidFill>
              </a:defRPr>
            </a:pPr>
            <a:r>
              <a:t>Encryption key [e,n] or [3,33].</a:t>
            </a:r>
          </a:p>
          <a:p>
            <a:pPr marL="308610" indent="-308610" defTabSz="822958">
              <a:lnSpc>
                <a:spcPct val="72000"/>
              </a:lnSpc>
              <a:spcBef>
                <a:spcPts val="500"/>
              </a:spcBef>
            </a:pPr>
            <a:r>
              <a:t>(d x e) mod 20 = 1</a:t>
            </a:r>
          </a:p>
          <a:p>
            <a:pPr marL="308610" indent="-308610" defTabSz="822958">
              <a:lnSpc>
                <a:spcPct val="72000"/>
              </a:lnSpc>
              <a:spcBef>
                <a:spcPts val="500"/>
              </a:spcBef>
            </a:pPr>
            <a:r>
              <a:t>(d x 3) mod 20 = 1</a:t>
            </a:r>
          </a:p>
          <a:p>
            <a:pPr marL="308610" indent="-308610" defTabSz="822958">
              <a:lnSpc>
                <a:spcPct val="72000"/>
              </a:lnSpc>
              <a:spcBef>
                <a:spcPts val="500"/>
              </a:spcBef>
            </a:pPr>
            <a:r>
              <a:t>d= 7</a:t>
            </a:r>
          </a:p>
          <a:p>
            <a:pPr marL="308610" indent="-308610" defTabSz="822958">
              <a:lnSpc>
                <a:spcPct val="72000"/>
              </a:lnSpc>
              <a:spcBef>
                <a:spcPts val="500"/>
              </a:spcBef>
              <a:defRPr>
                <a:solidFill>
                  <a:srgbClr val="C00000"/>
                </a:solidFill>
              </a:defRPr>
            </a:pPr>
            <a:r>
              <a:t>Decryption key [d,n] or [7,33]</a:t>
            </a:r>
          </a:p>
        </p:txBody>
      </p:sp>
      <p:pic>
        <p:nvPicPr>
          <p:cNvPr id="95"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5"/>
          <p:cNvSpPr txBox="1">
            <a:spLocks noGrp="1"/>
          </p:cNvSpPr>
          <p:nvPr>
            <p:ph type="title"/>
          </p:nvPr>
        </p:nvSpPr>
        <p:spPr>
          <a:prstGeom prst="rect">
            <a:avLst/>
          </a:prstGeom>
        </p:spPr>
        <p:txBody>
          <a:bodyPr/>
          <a:lstStyle/>
          <a:p>
            <a:endParaRPr/>
          </a:p>
        </p:txBody>
      </p:sp>
      <p:pic>
        <p:nvPicPr>
          <p:cNvPr id="301"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5"/>
          <p:cNvSpPr txBox="1">
            <a:spLocks noGrp="1"/>
          </p:cNvSpPr>
          <p:nvPr>
            <p:ph type="title"/>
          </p:nvPr>
        </p:nvSpPr>
        <p:spPr>
          <a:prstGeom prst="rect">
            <a:avLst/>
          </a:prstGeom>
        </p:spPr>
        <p:txBody>
          <a:bodyPr/>
          <a:lstStyle/>
          <a:p>
            <a:endParaRPr/>
          </a:p>
        </p:txBody>
      </p:sp>
      <p:pic>
        <p:nvPicPr>
          <p:cNvPr id="304"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Rectangle 5"/>
          <p:cNvSpPr txBox="1">
            <a:spLocks noGrp="1"/>
          </p:cNvSpPr>
          <p:nvPr>
            <p:ph type="title"/>
          </p:nvPr>
        </p:nvSpPr>
        <p:spPr>
          <a:prstGeom prst="rect">
            <a:avLst/>
          </a:prstGeom>
        </p:spPr>
        <p:txBody>
          <a:bodyPr/>
          <a:lstStyle/>
          <a:p>
            <a:endParaRPr/>
          </a:p>
        </p:txBody>
      </p:sp>
      <p:pic>
        <p:nvPicPr>
          <p:cNvPr id="307"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ctangle 5"/>
          <p:cNvSpPr txBox="1">
            <a:spLocks noGrp="1"/>
          </p:cNvSpPr>
          <p:nvPr>
            <p:ph type="title"/>
          </p:nvPr>
        </p:nvSpPr>
        <p:spPr>
          <a:prstGeom prst="rect">
            <a:avLst/>
          </a:prstGeom>
        </p:spPr>
        <p:txBody>
          <a:bodyPr/>
          <a:lstStyle/>
          <a:p>
            <a:endParaRPr/>
          </a:p>
        </p:txBody>
      </p:sp>
      <p:pic>
        <p:nvPicPr>
          <p:cNvPr id="310" name="Object 4" descr="Object 4"/>
          <p:cNvPicPr>
            <a:picLocks noChangeAspect="1"/>
          </p:cNvPicPr>
          <p:nvPr/>
        </p:nvPicPr>
        <p:blipFill>
          <a:blip r:embed="rId2"/>
          <a:stretch>
            <a:fillRect/>
          </a:stretch>
        </p:blipFill>
        <p:spPr>
          <a:xfrm>
            <a:off x="35496" y="1"/>
            <a:ext cx="9108504" cy="5750720"/>
          </a:xfrm>
          <a:prstGeom prst="rect">
            <a:avLst/>
          </a:prstGeom>
          <a:ln w="12700">
            <a:miter lim="400000"/>
          </a:ln>
        </p:spPr>
      </p:pic>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68312" y="209897"/>
            <a:ext cx="5327651" cy="4965602"/>
          </a:xfrm>
          <a:prstGeom prst="rect">
            <a:avLst/>
          </a:prstGeom>
        </p:spPr>
        <p:txBody>
          <a:bodyPr/>
          <a:lstStyle/>
          <a:p>
            <a:pPr algn="l">
              <a:defRPr sz="3900" b="1">
                <a:solidFill>
                  <a:srgbClr val="C00000"/>
                </a:solidFill>
              </a:defRPr>
            </a:pPr>
            <a:r>
              <a:rPr dirty="0"/>
              <a:t>Chapter 6: Digital Certificates</a:t>
            </a:r>
            <a:br>
              <a:rPr dirty="0"/>
            </a:br>
            <a:r>
              <a:rPr sz="1800" b="0" dirty="0"/>
              <a:t>Introduction</a:t>
            </a:r>
            <a:br>
              <a:rPr sz="1800" b="0" dirty="0"/>
            </a:br>
            <a:r>
              <a:rPr sz="1800" b="0" dirty="0"/>
              <a:t>Authentication Methods</a:t>
            </a:r>
            <a:br>
              <a:rPr sz="1800" b="0" dirty="0"/>
            </a:br>
            <a:r>
              <a:rPr sz="1800" b="0" dirty="0"/>
              <a:t>PKI </a:t>
            </a:r>
            <a:br>
              <a:rPr sz="1800" b="0" dirty="0"/>
            </a:br>
            <a:r>
              <a:rPr sz="1800" b="0" dirty="0"/>
              <a:t>Digital Certificate Passing</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82A28C18-F057-4741-89C7-06FC9DF3D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extLst>
      <p:ext uri="{BB962C8B-B14F-4D97-AF65-F5344CB8AC3E}">
        <p14:creationId xmlns:p14="http://schemas.microsoft.com/office/powerpoint/2010/main" val="4150632331"/>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dirty="0"/>
              <a:t>Overview</a:t>
            </a:r>
          </a:p>
        </p:txBody>
      </p:sp>
      <p:pic>
        <p:nvPicPr>
          <p:cNvPr id="2050" name="Picture 2">
            <a:extLst>
              <a:ext uri="{FF2B5EF4-FFF2-40B4-BE49-F238E27FC236}">
                <a16:creationId xmlns:a16="http://schemas.microsoft.com/office/drawing/2014/main" id="{C7BE8F1C-269C-BC6B-917F-E0BE90F73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5732"/>
            <a:ext cx="9144000" cy="376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985530"/>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5" name="Overview">
            <a:extLst>
              <a:ext uri="{FF2B5EF4-FFF2-40B4-BE49-F238E27FC236}">
                <a16:creationId xmlns:a16="http://schemas.microsoft.com/office/drawing/2014/main" id="{4FDE8AC3-9F00-C848-9B38-63741032EAA1}"/>
              </a:ext>
            </a:extLst>
          </p:cNvPr>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Trent</a:t>
            </a:r>
            <a:endParaRPr dirty="0"/>
          </a:p>
        </p:txBody>
      </p:sp>
      <p:pic>
        <p:nvPicPr>
          <p:cNvPr id="4" name="Picture 2">
            <a:extLst>
              <a:ext uri="{FF2B5EF4-FFF2-40B4-BE49-F238E27FC236}">
                <a16:creationId xmlns:a16="http://schemas.microsoft.com/office/drawing/2014/main" id="{6BEADD2F-0F8B-2475-52FA-24E8D116D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965" y="897962"/>
            <a:ext cx="6477560" cy="4751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70208"/>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pic>
        <p:nvPicPr>
          <p:cNvPr id="2050" name="Picture 2">
            <a:extLst>
              <a:ext uri="{FF2B5EF4-FFF2-40B4-BE49-F238E27FC236}">
                <a16:creationId xmlns:a16="http://schemas.microsoft.com/office/drawing/2014/main" id="{9F21F505-BAB5-1948-A412-2664816AF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28" y="809307"/>
            <a:ext cx="8709661" cy="4041827"/>
          </a:xfrm>
          <a:prstGeom prst="rect">
            <a:avLst/>
          </a:prstGeom>
          <a:noFill/>
          <a:extLst>
            <a:ext uri="{909E8E84-426E-40DD-AFC4-6F175D3DCCD1}">
              <a14:hiddenFill xmlns:a14="http://schemas.microsoft.com/office/drawing/2010/main">
                <a:solidFill>
                  <a:srgbClr val="FFFFFF"/>
                </a:solidFill>
              </a14:hiddenFill>
            </a:ext>
          </a:extLst>
        </p:spPr>
      </p:pic>
      <p:sp>
        <p:nvSpPr>
          <p:cNvPr id="6" name="Overview">
            <a:extLst>
              <a:ext uri="{FF2B5EF4-FFF2-40B4-BE49-F238E27FC236}">
                <a16:creationId xmlns:a16="http://schemas.microsoft.com/office/drawing/2014/main" id="{E17E6FB0-074D-A740-BB63-6B648883A0DF}"/>
              </a:ext>
            </a:extLst>
          </p:cNvPr>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ECDSA</a:t>
            </a:r>
            <a:endParaRPr dirty="0"/>
          </a:p>
        </p:txBody>
      </p:sp>
      <p:pic>
        <p:nvPicPr>
          <p:cNvPr id="7" name="Picture 6" descr="Text&#10;&#10;Description automatically generated with medium confidence">
            <a:hlinkClick r:id="rId3"/>
            <a:extLst>
              <a:ext uri="{FF2B5EF4-FFF2-40B4-BE49-F238E27FC236}">
                <a16:creationId xmlns:a16="http://schemas.microsoft.com/office/drawing/2014/main" id="{DA129AD6-8C63-C140-84C4-9313367FA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5352" y="4007594"/>
            <a:ext cx="5428648" cy="1687080"/>
          </a:xfrm>
          <a:prstGeom prst="rect">
            <a:avLst/>
          </a:prstGeom>
        </p:spPr>
      </p:pic>
    </p:spTree>
    <p:extLst>
      <p:ext uri="{BB962C8B-B14F-4D97-AF65-F5344CB8AC3E}">
        <p14:creationId xmlns:p14="http://schemas.microsoft.com/office/powerpoint/2010/main" val="705035731"/>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1985-DCEA-3940-B80F-63AB90CA1DA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RSA Signatures</a:t>
            </a:r>
            <a:endParaRPr dirty="0"/>
          </a:p>
        </p:txBody>
      </p:sp>
      <p:pic>
        <p:nvPicPr>
          <p:cNvPr id="1026" name="Picture 2">
            <a:extLst>
              <a:ext uri="{FF2B5EF4-FFF2-40B4-BE49-F238E27FC236}">
                <a16:creationId xmlns:a16="http://schemas.microsoft.com/office/drawing/2014/main" id="{9E0477BB-3E40-6127-C17E-BA62170BA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61" y="1024374"/>
            <a:ext cx="7626677" cy="437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923333"/>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59C883-2672-9245-8D15-64D05DACF2AE}"/>
              </a:ext>
            </a:extLst>
          </p:cNvPr>
          <p:cNvSpPr>
            <a:spLocks noGrp="1"/>
          </p:cNvSpPr>
          <p:nvPr>
            <p:ph type="body" idx="1"/>
          </p:nvPr>
        </p:nvSpPr>
        <p:spPr/>
        <p:txBody>
          <a:bodyPr/>
          <a:lstStyle/>
          <a:p>
            <a:endParaRPr lang="en-US"/>
          </a:p>
        </p:txBody>
      </p:sp>
      <p:sp>
        <p:nvSpPr>
          <p:cNvPr id="6" name="Overview">
            <a:extLst>
              <a:ext uri="{FF2B5EF4-FFF2-40B4-BE49-F238E27FC236}">
                <a16:creationId xmlns:a16="http://schemas.microsoft.com/office/drawing/2014/main" id="{E17E6FB0-074D-A740-BB63-6B648883A0DF}"/>
              </a:ext>
            </a:extLst>
          </p:cNvPr>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err="1"/>
              <a:t>Schnorr</a:t>
            </a:r>
            <a:r>
              <a:rPr lang="en-US" dirty="0"/>
              <a:t> Signatures – used with </a:t>
            </a:r>
            <a:r>
              <a:rPr lang="en-US" dirty="0" err="1"/>
              <a:t>EdDSA</a:t>
            </a:r>
            <a:endParaRPr dirty="0"/>
          </a:p>
        </p:txBody>
      </p:sp>
      <p:pic>
        <p:nvPicPr>
          <p:cNvPr id="6146" name="Picture 2">
            <a:extLst>
              <a:ext uri="{FF2B5EF4-FFF2-40B4-BE49-F238E27FC236}">
                <a16:creationId xmlns:a16="http://schemas.microsoft.com/office/drawing/2014/main" id="{554972B4-80AE-72A5-4CB3-0EB6AEFD4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528" y="911202"/>
            <a:ext cx="8135471" cy="4443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00377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SA"/>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sp>
        <p:nvSpPr>
          <p:cNvPr id="98" name="Encryption key [e,n] or [3,33].…"/>
          <p:cNvSpPr txBox="1">
            <a:spLocks noGrp="1"/>
          </p:cNvSpPr>
          <p:nvPr>
            <p:ph type="body" sz="half" idx="4294967295"/>
          </p:nvPr>
        </p:nvSpPr>
        <p:spPr>
          <a:xfrm>
            <a:off x="3455987" y="1079500"/>
            <a:ext cx="5688015" cy="3554413"/>
          </a:xfrm>
          <a:prstGeom prst="rect">
            <a:avLst/>
          </a:prstGeom>
        </p:spPr>
        <p:txBody>
          <a:bodyPr lIns="45718" tIns="45718" rIns="45718" bIns="45718"/>
          <a:lstStyle/>
          <a:p>
            <a:pPr marL="294893" indent="-294893" defTabSz="786383">
              <a:lnSpc>
                <a:spcPct val="100000"/>
              </a:lnSpc>
              <a:spcBef>
                <a:spcPts val="600"/>
              </a:spcBef>
              <a:defRPr sz="2700">
                <a:solidFill>
                  <a:srgbClr val="C00000"/>
                </a:solidFill>
              </a:defRPr>
            </a:pPr>
            <a:r>
              <a:t>Encryption key [e,n] or [3,33].</a:t>
            </a:r>
          </a:p>
          <a:p>
            <a:pPr marL="294893" indent="-294893" defTabSz="786383">
              <a:lnSpc>
                <a:spcPct val="100000"/>
              </a:lnSpc>
              <a:spcBef>
                <a:spcPts val="600"/>
              </a:spcBef>
              <a:defRPr sz="2700">
                <a:solidFill>
                  <a:srgbClr val="C00000"/>
                </a:solidFill>
              </a:defRPr>
            </a:pPr>
            <a:r>
              <a:t>Decryption key [d,n] or [7,33]</a:t>
            </a:r>
          </a:p>
          <a:p>
            <a:pPr marL="294893" indent="-294893" defTabSz="786383">
              <a:lnSpc>
                <a:spcPct val="100000"/>
              </a:lnSpc>
              <a:spcBef>
                <a:spcPts val="600"/>
              </a:spcBef>
              <a:defRPr sz="2700"/>
            </a:pPr>
            <a:r>
              <a:t>Cipher = M</a:t>
            </a:r>
            <a:r>
              <a:rPr baseline="29673"/>
              <a:t>e</a:t>
            </a:r>
            <a:r>
              <a:t> mod N</a:t>
            </a:r>
          </a:p>
          <a:p>
            <a:pPr marL="294893" indent="-294893" defTabSz="786383">
              <a:lnSpc>
                <a:spcPct val="100000"/>
              </a:lnSpc>
              <a:spcBef>
                <a:spcPts val="600"/>
              </a:spcBef>
              <a:buSzTx/>
              <a:buNone/>
              <a:defRPr sz="2700"/>
            </a:pPr>
            <a:r>
              <a:t>eg M=5.</a:t>
            </a:r>
          </a:p>
          <a:p>
            <a:pPr marL="294893" indent="-294893" defTabSz="786383">
              <a:lnSpc>
                <a:spcPct val="100000"/>
              </a:lnSpc>
              <a:spcBef>
                <a:spcPts val="600"/>
              </a:spcBef>
              <a:defRPr sz="2700"/>
            </a:pPr>
            <a:r>
              <a:t>Cipher = 5</a:t>
            </a:r>
            <a:r>
              <a:rPr baseline="29673"/>
              <a:t>3</a:t>
            </a:r>
            <a:r>
              <a:t> mod 33  = 26</a:t>
            </a:r>
          </a:p>
          <a:p>
            <a:pPr marL="294893" indent="-294893" defTabSz="786383">
              <a:lnSpc>
                <a:spcPct val="100000"/>
              </a:lnSpc>
              <a:spcBef>
                <a:spcPts val="600"/>
              </a:spcBef>
              <a:defRPr sz="2700"/>
            </a:pPr>
            <a:r>
              <a:t>Decipher = C</a:t>
            </a:r>
            <a:r>
              <a:rPr baseline="29673"/>
              <a:t>d</a:t>
            </a:r>
            <a:r>
              <a:t> mod N</a:t>
            </a:r>
          </a:p>
          <a:p>
            <a:pPr marL="294893" indent="-294893" defTabSz="786383">
              <a:lnSpc>
                <a:spcPct val="100000"/>
              </a:lnSpc>
              <a:spcBef>
                <a:spcPts val="600"/>
              </a:spcBef>
              <a:defRPr sz="2700"/>
            </a:pPr>
            <a:r>
              <a:t>Decipher = (26)</a:t>
            </a:r>
            <a:r>
              <a:rPr baseline="29673"/>
              <a:t>7</a:t>
            </a:r>
            <a:r>
              <a:t> mod 33 = 5</a:t>
            </a:r>
          </a:p>
        </p:txBody>
      </p:sp>
      <p:pic>
        <p:nvPicPr>
          <p:cNvPr id="99" name="image.png" descr="image.png"/>
          <p:cNvPicPr>
            <a:picLocks noChangeAspect="1"/>
          </p:cNvPicPr>
          <p:nvPr/>
        </p:nvPicPr>
        <p:blipFill>
          <a:blip r:embed="rId2"/>
          <a:stretch>
            <a:fillRect/>
          </a:stretch>
        </p:blipFill>
        <p:spPr>
          <a:xfrm>
            <a:off x="-23813" y="2713036"/>
            <a:ext cx="3352802" cy="2339977"/>
          </a:xfrm>
          <a:prstGeom prst="rect">
            <a:avLst/>
          </a:prstGeom>
          <a:ln w="12700">
            <a:miter lim="400000"/>
          </a:ln>
        </p:spPr>
      </p:pic>
      <p:grpSp>
        <p:nvGrpSpPr>
          <p:cNvPr id="102" name="Group">
            <a:hlinkClick r:id="rId3"/>
          </p:cNvPr>
          <p:cNvGrpSpPr/>
          <p:nvPr/>
        </p:nvGrpSpPr>
        <p:grpSpPr>
          <a:xfrm>
            <a:off x="236537" y="1498600"/>
            <a:ext cx="1019176" cy="431800"/>
            <a:chOff x="0" y="0"/>
            <a:chExt cx="1019175" cy="431800"/>
          </a:xfrm>
        </p:grpSpPr>
        <p:sp>
          <p:nvSpPr>
            <p:cNvPr id="100" name="Rectangle"/>
            <p:cNvSpPr/>
            <p:nvPr/>
          </p:nvSpPr>
          <p:spPr>
            <a:xfrm>
              <a:off x="0" y="0"/>
              <a:ext cx="1019176" cy="431800"/>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1" name="Example"/>
            <p:cNvSpPr txBox="1"/>
            <p:nvPr/>
          </p:nvSpPr>
          <p:spPr>
            <a:xfrm>
              <a:off x="0" y="30478"/>
              <a:ext cx="1019176"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Example</a:t>
              </a:r>
            </a:p>
          </p:txBody>
        </p:sp>
      </p:grpSp>
      <p:grpSp>
        <p:nvGrpSpPr>
          <p:cNvPr id="105" name="Group">
            <a:hlinkClick r:id="rId4"/>
          </p:cNvPr>
          <p:cNvGrpSpPr/>
          <p:nvPr/>
        </p:nvGrpSpPr>
        <p:grpSpPr>
          <a:xfrm>
            <a:off x="250825" y="935037"/>
            <a:ext cx="1019175" cy="431801"/>
            <a:chOff x="0" y="0"/>
            <a:chExt cx="1019175" cy="431800"/>
          </a:xfrm>
        </p:grpSpPr>
        <p:sp>
          <p:nvSpPr>
            <p:cNvPr id="103"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04" name="Calc"/>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a:solidFill>
                    <a:srgbClr val="FFFFFF"/>
                  </a:solidFill>
                  <a:latin typeface="+mj-lt"/>
                  <a:ea typeface="+mj-ea"/>
                  <a:cs typeface="+mj-cs"/>
                  <a:sym typeface="Calibri"/>
                </a:defRPr>
              </a:lvl1pPr>
            </a:lstStyle>
            <a:p>
              <a:r>
                <a:t>Calc</a:t>
              </a:r>
            </a:p>
          </p:txBody>
        </p:sp>
      </p:gr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title"/>
          </p:nvPr>
        </p:nvSpPr>
        <p:spPr>
          <a:xfrm>
            <a:off x="468312" y="324246"/>
            <a:ext cx="5327651" cy="4825902"/>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3" name="Picture 2" descr="A cup on a map&#10;&#10;Description automatically generated with low confidence">
            <a:extLst>
              <a:ext uri="{FF2B5EF4-FFF2-40B4-BE49-F238E27FC236}">
                <a16:creationId xmlns:a16="http://schemas.microsoft.com/office/drawing/2014/main" id="{B48C0013-5C81-FF4D-B263-5B8A15045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SA"/>
          <p:cNvSpPr txBox="1">
            <a:spLocks noGrp="1"/>
          </p:cNvSpPr>
          <p:nvPr>
            <p:ph type="title" idx="4294967295"/>
          </p:nvPr>
        </p:nvSpPr>
        <p:spPr>
          <a:xfrm>
            <a:off x="0" y="285749"/>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RSA</a:t>
            </a:r>
          </a:p>
        </p:txBody>
      </p:sp>
      <p:pic>
        <p:nvPicPr>
          <p:cNvPr id="108" name="image.png" descr="image.png"/>
          <p:cNvPicPr>
            <a:picLocks noChangeAspect="1"/>
          </p:cNvPicPr>
          <p:nvPr/>
        </p:nvPicPr>
        <p:blipFill>
          <a:blip r:embed="rId2"/>
          <a:stretch>
            <a:fillRect/>
          </a:stretch>
        </p:blipFill>
        <p:spPr>
          <a:xfrm>
            <a:off x="-23813" y="2713035"/>
            <a:ext cx="3352802" cy="2339978"/>
          </a:xfrm>
          <a:prstGeom prst="rect">
            <a:avLst/>
          </a:prstGeom>
          <a:ln w="12700">
            <a:miter lim="400000"/>
          </a:ln>
        </p:spPr>
      </p:pic>
      <p:pic>
        <p:nvPicPr>
          <p:cNvPr id="109" name="Picture 2" descr="Picture 2"/>
          <p:cNvPicPr>
            <a:picLocks noChangeAspect="1"/>
          </p:cNvPicPr>
          <p:nvPr/>
        </p:nvPicPr>
        <p:blipFill>
          <a:blip r:embed="rId3"/>
          <a:stretch>
            <a:fillRect/>
          </a:stretch>
        </p:blipFill>
        <p:spPr>
          <a:xfrm>
            <a:off x="5815233" y="400495"/>
            <a:ext cx="3140033" cy="5314505"/>
          </a:xfrm>
          <a:prstGeom prst="rect">
            <a:avLst/>
          </a:prstGeom>
          <a:ln w="12700">
            <a:miter lim="400000"/>
          </a:ln>
        </p:spPr>
      </p:pic>
      <p:pic>
        <p:nvPicPr>
          <p:cNvPr id="110" name="Picture 4" descr="Picture 4"/>
          <p:cNvPicPr>
            <a:picLocks noChangeAspect="1"/>
          </p:cNvPicPr>
          <p:nvPr/>
        </p:nvPicPr>
        <p:blipFill>
          <a:blip r:embed="rId4"/>
          <a:stretch>
            <a:fillRect/>
          </a:stretch>
        </p:blipFill>
        <p:spPr>
          <a:xfrm>
            <a:off x="39687" y="2340864"/>
            <a:ext cx="5600307" cy="3308289"/>
          </a:xfrm>
          <a:prstGeom prst="rect">
            <a:avLst/>
          </a:prstGeom>
          <a:ln w="12700">
            <a:miter lim="400000"/>
          </a:ln>
        </p:spPr>
      </p:pic>
      <p:sp>
        <p:nvSpPr>
          <p:cNvPr id="111" name="TextBox 5"/>
          <p:cNvSpPr txBox="1"/>
          <p:nvPr/>
        </p:nvSpPr>
        <p:spPr>
          <a:xfrm>
            <a:off x="1312735" y="238684"/>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openssl genrsa -out private.pem 1024</a:t>
            </a:r>
          </a:p>
        </p:txBody>
      </p:sp>
      <p:sp>
        <p:nvSpPr>
          <p:cNvPr id="112" name="TextBox 16"/>
          <p:cNvSpPr txBox="1"/>
          <p:nvPr/>
        </p:nvSpPr>
        <p:spPr>
          <a:xfrm>
            <a:off x="210311" y="1932233"/>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cat private.pem</a:t>
            </a:r>
          </a:p>
        </p:txBody>
      </p:sp>
      <p:sp>
        <p:nvSpPr>
          <p:cNvPr id="113" name="TextBox 17"/>
          <p:cNvSpPr txBox="1"/>
          <p:nvPr/>
        </p:nvSpPr>
        <p:spPr>
          <a:xfrm>
            <a:off x="5639992" y="31167"/>
            <a:ext cx="4032505" cy="370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r>
              <a:t>openssl rsa -in private.pem -text </a:t>
            </a:r>
          </a:p>
        </p:txBody>
      </p:sp>
      <p:sp>
        <p:nvSpPr>
          <p:cNvPr id="114" name="Rectangle 7"/>
          <p:cNvSpPr txBox="1"/>
          <p:nvPr/>
        </p:nvSpPr>
        <p:spPr>
          <a:xfrm>
            <a:off x="1581805" y="689689"/>
            <a:ext cx="2260549"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786383">
              <a:spcBef>
                <a:spcPts val="600"/>
              </a:spcBef>
              <a:defRPr sz="2700"/>
            </a:pPr>
            <a:r>
              <a:t>C = M</a:t>
            </a:r>
            <a:r>
              <a:rPr baseline="29673"/>
              <a:t>e</a:t>
            </a:r>
            <a:r>
              <a:t> mod N</a:t>
            </a:r>
          </a:p>
        </p:txBody>
      </p:sp>
      <p:sp>
        <p:nvSpPr>
          <p:cNvPr id="115" name="Rectangle 20"/>
          <p:cNvSpPr txBox="1"/>
          <p:nvPr/>
        </p:nvSpPr>
        <p:spPr>
          <a:xfrm>
            <a:off x="1581805" y="1179720"/>
            <a:ext cx="222254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786383">
              <a:spcBef>
                <a:spcPts val="600"/>
              </a:spcBef>
              <a:defRPr sz="2700"/>
            </a:pPr>
            <a:r>
              <a:t>D = C</a:t>
            </a:r>
            <a:r>
              <a:rPr baseline="29673"/>
              <a:t>d</a:t>
            </a:r>
            <a:r>
              <a:t> mod N</a:t>
            </a:r>
          </a:p>
        </p:txBody>
      </p:sp>
      <p:sp>
        <p:nvSpPr>
          <p:cNvPr id="116" name="Straight Arrow Connector 9"/>
          <p:cNvSpPr/>
          <p:nvPr/>
        </p:nvSpPr>
        <p:spPr>
          <a:xfrm flipV="1">
            <a:off x="3943350" y="689688"/>
            <a:ext cx="1871884" cy="245351"/>
          </a:xfrm>
          <a:prstGeom prst="line">
            <a:avLst/>
          </a:prstGeom>
          <a:ln w="25400">
            <a:solidFill>
              <a:schemeClr val="accent1"/>
            </a:solidFill>
            <a:tailEnd type="triangle"/>
          </a:ln>
        </p:spPr>
        <p:txBody>
          <a:bodyPr lIns="45718" tIns="45718" rIns="45718" bIns="45718"/>
          <a:lstStyle/>
          <a:p>
            <a:endParaRPr/>
          </a:p>
        </p:txBody>
      </p:sp>
      <p:sp>
        <p:nvSpPr>
          <p:cNvPr id="117" name="Straight Arrow Connector 11"/>
          <p:cNvSpPr/>
          <p:nvPr/>
        </p:nvSpPr>
        <p:spPr>
          <a:xfrm>
            <a:off x="2762577" y="1037394"/>
            <a:ext cx="3052657" cy="1157320"/>
          </a:xfrm>
          <a:prstGeom prst="line">
            <a:avLst/>
          </a:prstGeom>
          <a:ln w="25400">
            <a:solidFill>
              <a:schemeClr val="accent1"/>
            </a:solidFill>
            <a:tailEnd type="triangle"/>
          </a:ln>
        </p:spPr>
        <p:txBody>
          <a:bodyPr lIns="45718" tIns="45718" rIns="45718" bIns="45718"/>
          <a:lstStyle/>
          <a:p>
            <a:endParaRPr/>
          </a:p>
        </p:txBody>
      </p:sp>
      <p:sp>
        <p:nvSpPr>
          <p:cNvPr id="118" name="Straight Arrow Connector 13"/>
          <p:cNvSpPr/>
          <p:nvPr/>
        </p:nvSpPr>
        <p:spPr>
          <a:xfrm>
            <a:off x="2690446" y="1486712"/>
            <a:ext cx="3200400" cy="929597"/>
          </a:xfrm>
          <a:prstGeom prst="line">
            <a:avLst/>
          </a:prstGeom>
          <a:ln w="25400">
            <a:solidFill>
              <a:schemeClr val="accent1"/>
            </a:solidFill>
            <a:tailEnd type="triangle"/>
          </a:ln>
        </p:spPr>
        <p:txBody>
          <a:bodyPr lIns="45718" tIns="45718" rIns="45718" bIns="45718"/>
          <a:lstStyle/>
          <a:p>
            <a:endParaRPr/>
          </a:p>
        </p:txBody>
      </p:sp>
      <p:sp>
        <p:nvSpPr>
          <p:cNvPr id="119" name="Rectangle 27"/>
          <p:cNvSpPr txBox="1"/>
          <p:nvPr/>
        </p:nvSpPr>
        <p:spPr>
          <a:xfrm>
            <a:off x="2604202" y="1845386"/>
            <a:ext cx="1028698"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786383">
              <a:spcBef>
                <a:spcPts val="600"/>
              </a:spcBef>
              <a:defRPr sz="2700"/>
            </a:lvl1pPr>
          </a:lstStyle>
          <a:p>
            <a:r>
              <a:t>N=p q</a:t>
            </a:r>
          </a:p>
        </p:txBody>
      </p:sp>
      <p:sp>
        <p:nvSpPr>
          <p:cNvPr id="120" name="Straight Arrow Connector 28"/>
          <p:cNvSpPr/>
          <p:nvPr/>
        </p:nvSpPr>
        <p:spPr>
          <a:xfrm>
            <a:off x="3193825" y="2374853"/>
            <a:ext cx="2697022" cy="2511433"/>
          </a:xfrm>
          <a:prstGeom prst="line">
            <a:avLst/>
          </a:prstGeom>
          <a:ln w="25400">
            <a:solidFill>
              <a:schemeClr val="accent1"/>
            </a:solidFill>
            <a:tailEnd type="triangle"/>
          </a:ln>
        </p:spPr>
        <p:txBody>
          <a:bodyPr lIns="45718" tIns="45718" rIns="45718" bIns="45718"/>
          <a:lstStyle/>
          <a:p>
            <a:endParaRPr/>
          </a:p>
        </p:txBody>
      </p:sp>
      <p:sp>
        <p:nvSpPr>
          <p:cNvPr id="121" name="Straight Arrow Connector 30"/>
          <p:cNvSpPr/>
          <p:nvPr/>
        </p:nvSpPr>
        <p:spPr>
          <a:xfrm>
            <a:off x="3504229" y="2309460"/>
            <a:ext cx="2386618" cy="1633442"/>
          </a:xfrm>
          <a:prstGeom prst="line">
            <a:avLst/>
          </a:prstGeom>
          <a:ln w="25400">
            <a:solidFill>
              <a:schemeClr val="accent1"/>
            </a:solidFill>
            <a:tailEnd type="triangle"/>
          </a:ln>
        </p:spPr>
        <p:txBody>
          <a:bodyPr lIns="45718" tIns="45718" rIns="45718" bIns="45718"/>
          <a:lstStyle/>
          <a:p>
            <a:endParaRPr/>
          </a:p>
        </p:txBody>
      </p:sp>
      <p:grpSp>
        <p:nvGrpSpPr>
          <p:cNvPr id="124" name="Picture 3"/>
          <p:cNvGrpSpPr/>
          <p:nvPr/>
        </p:nvGrpSpPr>
        <p:grpSpPr>
          <a:xfrm>
            <a:off x="-14465" y="1137117"/>
            <a:ext cx="8904044" cy="3559669"/>
            <a:chOff x="0" y="0"/>
            <a:chExt cx="8904043" cy="3559667"/>
          </a:xfrm>
        </p:grpSpPr>
        <p:pic>
          <p:nvPicPr>
            <p:cNvPr id="123" name="Picture 3" descr="Picture 3"/>
            <p:cNvPicPr>
              <a:picLocks noChangeAspect="1"/>
            </p:cNvPicPr>
            <p:nvPr/>
          </p:nvPicPr>
          <p:blipFill>
            <a:blip r:embed="rId5"/>
            <a:stretch>
              <a:fillRect/>
            </a:stretch>
          </p:blipFill>
          <p:spPr>
            <a:xfrm>
              <a:off x="203200" y="203200"/>
              <a:ext cx="8497644" cy="3115168"/>
            </a:xfrm>
            <a:prstGeom prst="rect">
              <a:avLst/>
            </a:prstGeom>
            <a:ln>
              <a:noFill/>
            </a:ln>
            <a:effectLst/>
          </p:spPr>
        </p:pic>
        <p:pic>
          <p:nvPicPr>
            <p:cNvPr id="122" name="Picture 3" descr="Picture 3"/>
            <p:cNvPicPr>
              <a:picLocks/>
            </p:cNvPicPr>
            <p:nvPr/>
          </p:nvPicPr>
          <p:blipFill>
            <a:blip r:embed="rId6"/>
            <a:stretch>
              <a:fillRect/>
            </a:stretch>
          </p:blipFill>
          <p:spPr>
            <a:xfrm>
              <a:off x="0" y="0"/>
              <a:ext cx="8904044" cy="3559668"/>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24"/>
                                        </p:tgtEl>
                                        <p:attrNameLst>
                                          <p:attrName>style.visibility</p:attrName>
                                        </p:attrNameLst>
                                      </p:cBhvr>
                                      <p:to>
                                        <p:strVal val="visible"/>
                                      </p:to>
                                    </p:set>
                                    <p:anim calcmode="lin" valueType="num">
                                      <p:cBhvr>
                                        <p:cTn id="7" dur="500" fill="hold"/>
                                        <p:tgtEl>
                                          <p:spTgt spid="124"/>
                                        </p:tgtEl>
                                        <p:attrNameLst>
                                          <p:attrName>ppt_x</p:attrName>
                                        </p:attrNameLst>
                                      </p:cBhvr>
                                      <p:tavLst>
                                        <p:tav tm="0">
                                          <p:val>
                                            <p:strVal val="#ppt_x"/>
                                          </p:val>
                                        </p:tav>
                                        <p:tav tm="100000">
                                          <p:val>
                                            <p:strVal val="#ppt_x"/>
                                          </p:val>
                                        </p:tav>
                                      </p:tavLst>
                                    </p:anim>
                                    <p:anim calcmode="lin" valueType="num">
                                      <p:cBhvr>
                                        <p:cTn id="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SA"/>
          <p:cNvSpPr txBox="1">
            <a:spLocks noGrp="1"/>
          </p:cNvSpPr>
          <p:nvPr>
            <p:ph type="title" idx="4294967295"/>
          </p:nvPr>
        </p:nvSpPr>
        <p:spPr>
          <a:xfrm>
            <a:off x="0" y="-2118"/>
            <a:ext cx="7886700" cy="649291"/>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Key ring</a:t>
            </a:r>
          </a:p>
        </p:txBody>
      </p:sp>
      <p:pic>
        <p:nvPicPr>
          <p:cNvPr id="127" name="1MBvR8aTzMen.png" descr="1MBvR8aTzMen.png"/>
          <p:cNvPicPr>
            <a:picLocks noChangeAspect="1"/>
          </p:cNvPicPr>
          <p:nvPr/>
        </p:nvPicPr>
        <p:blipFill>
          <a:blip r:embed="rId2"/>
          <a:stretch>
            <a:fillRect/>
          </a:stretch>
        </p:blipFill>
        <p:spPr>
          <a:xfrm>
            <a:off x="-242104" y="726773"/>
            <a:ext cx="9577408" cy="5149094"/>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Chapter 4: Public Key    Elliptic Curve  Prof Bill Buchanan OBE http://asecuritysite.com/crypto04 http://asecuritysite.com/encryption"/>
          <p:cNvSpPr txBox="1">
            <a:spLocks noGrp="1"/>
          </p:cNvSpPr>
          <p:nvPr>
            <p:ph type="title" idx="4294967295"/>
          </p:nvPr>
        </p:nvSpPr>
        <p:spPr>
          <a:xfrm>
            <a:off x="468311" y="300482"/>
            <a:ext cx="5327653" cy="4884046"/>
          </a:xfrm>
          <a:prstGeom prst="rect">
            <a:avLst/>
          </a:prstGeom>
        </p:spPr>
        <p:txBody>
          <a:bodyPr lIns="45718" tIns="45718" rIns="45718" bIns="45718">
            <a:normAutofit fontScale="90000"/>
          </a:bodyPr>
          <a:lstStyle/>
          <a:p>
            <a:pPr defTabSz="914400">
              <a:lnSpc>
                <a:spcPct val="100000"/>
              </a:lnSpc>
              <a:defRPr sz="4400" b="1">
                <a:latin typeface="+mj-lt"/>
                <a:ea typeface="+mj-ea"/>
                <a:cs typeface="+mj-cs"/>
                <a:sym typeface="Calibri"/>
              </a:defRPr>
            </a:pPr>
            <a:r>
              <a:rPr lang="en-GB" dirty="0"/>
              <a:t>Unit 4:</a:t>
            </a:r>
            <a:r>
              <a:rPr dirty="0"/>
              <a:t> Public Key</a:t>
            </a:r>
            <a:br>
              <a:rPr dirty="0"/>
            </a:br>
            <a:br>
              <a:rPr lang="en-US" dirty="0"/>
            </a:br>
            <a:r>
              <a:rPr lang="en-US" dirty="0"/>
              <a:t>Elliptic Curve</a:t>
            </a:r>
            <a:br>
              <a:rPr dirty="0"/>
            </a:br>
            <a:br>
              <a:rPr dirty="0"/>
            </a:br>
            <a:br>
              <a:rPr sz="2000" b="0"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221C82F0-07B1-8B70-B46E-57832479F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F776-AB1F-CC46-99B8-2447E35FECFE}"/>
              </a:ext>
            </a:extLst>
          </p:cNvPr>
          <p:cNvSpPr>
            <a:spLocks noGrp="1"/>
          </p:cNvSpPr>
          <p:nvPr>
            <p:ph type="title"/>
          </p:nvPr>
        </p:nvSpPr>
        <p:spPr/>
        <p:txBody>
          <a:bodyPr/>
          <a:lstStyle/>
          <a:p>
            <a:r>
              <a:rPr lang="en-US" dirty="0"/>
              <a:t>Elliptic Curve Methods</a:t>
            </a:r>
          </a:p>
        </p:txBody>
      </p:sp>
      <p:sp>
        <p:nvSpPr>
          <p:cNvPr id="3" name="Text Placeholder 2">
            <a:extLst>
              <a:ext uri="{FF2B5EF4-FFF2-40B4-BE49-F238E27FC236}">
                <a16:creationId xmlns:a16="http://schemas.microsoft.com/office/drawing/2014/main" id="{3C30D4C3-B82A-9C48-AABD-AE65F4B2F798}"/>
              </a:ext>
            </a:extLst>
          </p:cNvPr>
          <p:cNvSpPr>
            <a:spLocks noGrp="1"/>
          </p:cNvSpPr>
          <p:nvPr>
            <p:ph type="body" idx="1"/>
          </p:nvPr>
        </p:nvSpPr>
        <p:spPr/>
        <p:txBody>
          <a:bodyPr/>
          <a:lstStyle/>
          <a:p>
            <a:endParaRPr lang="en-US"/>
          </a:p>
        </p:txBody>
      </p:sp>
      <p:pic>
        <p:nvPicPr>
          <p:cNvPr id="6146" name="Picture 2">
            <a:extLst>
              <a:ext uri="{FF2B5EF4-FFF2-40B4-BE49-F238E27FC236}">
                <a16:creationId xmlns:a16="http://schemas.microsoft.com/office/drawing/2014/main" id="{2ACEF52B-B1CC-144E-AFFA-B9D06CFD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0300"/>
            <a:ext cx="9144000" cy="42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2012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(EC)</a:t>
            </a:r>
          </a:p>
        </p:txBody>
      </p:sp>
      <p:pic>
        <p:nvPicPr>
          <p:cNvPr id="133" name="image.png" descr="image.png"/>
          <p:cNvPicPr>
            <a:picLocks noChangeAspect="1"/>
          </p:cNvPicPr>
          <p:nvPr/>
        </p:nvPicPr>
        <p:blipFill>
          <a:blip r:embed="rId2"/>
          <a:stretch>
            <a:fillRect/>
          </a:stretch>
        </p:blipFill>
        <p:spPr>
          <a:xfrm>
            <a:off x="26986" y="1185862"/>
            <a:ext cx="3228977" cy="3857627"/>
          </a:xfrm>
          <a:prstGeom prst="rect">
            <a:avLst/>
          </a:prstGeom>
          <a:ln w="12700">
            <a:miter lim="400000"/>
          </a:ln>
        </p:spPr>
      </p:pic>
      <p:sp>
        <p:nvSpPr>
          <p:cNvPr id="134" name="Pick a point on the elliptic curve (G).…"/>
          <p:cNvSpPr txBox="1"/>
          <p:nvPr/>
        </p:nvSpPr>
        <p:spPr>
          <a:xfrm>
            <a:off x="3265487" y="668656"/>
            <a:ext cx="5893447" cy="48920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42900" indent="-342900">
              <a:spcBef>
                <a:spcPts val="700"/>
              </a:spcBef>
              <a:buSzPct val="100000"/>
              <a:buFont typeface="Arial"/>
              <a:buChar char="•"/>
              <a:defRPr sz="2800">
                <a:solidFill>
                  <a:srgbClr val="C00000"/>
                </a:solidFill>
                <a:latin typeface="+mj-lt"/>
                <a:ea typeface="+mj-ea"/>
                <a:cs typeface="+mj-cs"/>
                <a:sym typeface="Calibri"/>
              </a:defRPr>
            </a:pPr>
            <a:r>
              <a:t>Pick a point on the elliptic curve (G).</a:t>
            </a:r>
          </a:p>
          <a:p>
            <a:pPr marL="342900" indent="-342900">
              <a:spcBef>
                <a:spcPts val="700"/>
              </a:spcBef>
              <a:buSzPct val="100000"/>
              <a:buFont typeface="Arial"/>
              <a:buChar char="•"/>
              <a:defRPr sz="2800">
                <a:solidFill>
                  <a:srgbClr val="C00000"/>
                </a:solidFill>
                <a:latin typeface="+mj-lt"/>
                <a:ea typeface="+mj-ea"/>
                <a:cs typeface="+mj-cs"/>
                <a:sym typeface="Calibri"/>
              </a:defRPr>
            </a:pPr>
            <a:r>
              <a:t>Generate a random number (n) – this will be the private key.</a:t>
            </a:r>
          </a:p>
          <a:p>
            <a:pPr marL="342900" indent="-342900">
              <a:spcBef>
                <a:spcPts val="700"/>
              </a:spcBef>
              <a:buSzPct val="100000"/>
              <a:buFont typeface="Arial"/>
              <a:buChar char="•"/>
              <a:defRPr sz="2800">
                <a:solidFill>
                  <a:srgbClr val="C00000"/>
                </a:solidFill>
                <a:latin typeface="+mj-lt"/>
                <a:ea typeface="+mj-ea"/>
                <a:cs typeface="+mj-cs"/>
                <a:sym typeface="Calibri"/>
              </a:defRPr>
            </a:pPr>
            <a:r>
              <a:t>Public key is P = n x G (mod p), where p is a prime number (eg 256-bit prime for Curve 25519).</a:t>
            </a:r>
          </a:p>
          <a:p>
            <a:pPr marL="342900" indent="-342900">
              <a:spcBef>
                <a:spcPts val="700"/>
              </a:spcBef>
              <a:buSzPct val="100000"/>
              <a:buFont typeface="Arial"/>
              <a:buChar char="•"/>
              <a:defRPr sz="2800">
                <a:solidFill>
                  <a:srgbClr val="C00000"/>
                </a:solidFill>
                <a:latin typeface="+mj-lt"/>
                <a:ea typeface="+mj-ea"/>
                <a:cs typeface="+mj-cs"/>
                <a:sym typeface="Calibri"/>
              </a:defRPr>
            </a:pPr>
            <a:r>
              <a:t>n is a scalar value which multiples with G to give P (public key)</a:t>
            </a:r>
          </a:p>
          <a:p>
            <a:pPr marL="342900" indent="-342900">
              <a:spcBef>
                <a:spcPts val="700"/>
              </a:spcBef>
              <a:buSzPct val="100000"/>
              <a:buFont typeface="Arial"/>
              <a:buChar char="•"/>
              <a:defRPr sz="2800">
                <a:solidFill>
                  <a:srgbClr val="C00000"/>
                </a:solidFill>
                <a:latin typeface="+mj-lt"/>
                <a:ea typeface="+mj-ea"/>
                <a:cs typeface="+mj-cs"/>
                <a:sym typeface="Calibri"/>
              </a:defRPr>
            </a:pPr>
            <a:r>
              <a:t>Bitcoin uses secp256k1 and Tor uses Curve 25519 [</a:t>
            </a:r>
            <a:r>
              <a:rPr u="sng">
                <a:solidFill>
                  <a:srgbClr val="0000FF"/>
                </a:solidFill>
                <a:uFill>
                  <a:solidFill>
                    <a:srgbClr val="0000FF"/>
                  </a:solidFill>
                </a:uFill>
                <a:hlinkClick r:id="rId3"/>
              </a:rPr>
              <a:t>here</a:t>
            </a: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rPr dirty="0"/>
              <a:t>Elliptic Curve (EC)</a:t>
            </a:r>
            <a:r>
              <a:rPr lang="en-US" dirty="0"/>
              <a:t> - (mod p)</a:t>
            </a:r>
            <a:endParaRPr dirty="0"/>
          </a:p>
        </p:txBody>
      </p:sp>
      <p:pic>
        <p:nvPicPr>
          <p:cNvPr id="4098" name="Picture 2">
            <a:hlinkClick r:id="rId2"/>
            <a:extLst>
              <a:ext uri="{FF2B5EF4-FFF2-40B4-BE49-F238E27FC236}">
                <a16:creationId xmlns:a16="http://schemas.microsoft.com/office/drawing/2014/main" id="{3925FF8A-4A63-1C89-689A-4E9FEBBE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286" y="1108996"/>
            <a:ext cx="6147735" cy="460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0520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hapter 4: Public Key   Basics RSA (Factorizing Primes) Elliptic Curve (Elliptic Curves) ElGamal (Discrete Logs)  Prof Bill Buchanan OBE http://asecuritysite.com/crypto04 http://asecuritysite.com/encryption"/>
          <p:cNvSpPr txBox="1">
            <a:spLocks noGrp="1"/>
          </p:cNvSpPr>
          <p:nvPr>
            <p:ph type="title" idx="4294967295"/>
          </p:nvPr>
        </p:nvSpPr>
        <p:spPr>
          <a:xfrm>
            <a:off x="468311" y="288825"/>
            <a:ext cx="5327653" cy="4981527"/>
          </a:xfrm>
          <a:prstGeom prst="rect">
            <a:avLst/>
          </a:prstGeom>
        </p:spPr>
        <p:txBody>
          <a:bodyPr lIns="45718" tIns="45718" rIns="45718" bIns="45718">
            <a:normAutofit/>
          </a:bodyPr>
          <a:lstStyle/>
          <a:p>
            <a:pPr defTabSz="886967">
              <a:lnSpc>
                <a:spcPct val="100000"/>
              </a:lnSpc>
              <a:defRPr sz="4200" b="1">
                <a:latin typeface="+mj-lt"/>
                <a:ea typeface="+mj-ea"/>
                <a:cs typeface="+mj-cs"/>
                <a:sym typeface="Calibri"/>
              </a:defRPr>
            </a:pPr>
            <a:r>
              <a:rPr lang="en-GB" dirty="0"/>
              <a:t>Unit 4:</a:t>
            </a:r>
            <a:r>
              <a:rPr dirty="0"/>
              <a:t> Public Key</a:t>
            </a:r>
            <a:br>
              <a:rPr dirty="0"/>
            </a:br>
            <a:br>
              <a:rPr dirty="0"/>
            </a:br>
            <a:r>
              <a:rPr lang="en-US" dirty="0"/>
              <a:t>Basics</a:t>
            </a:r>
            <a:br>
              <a:rPr lang="en-US"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00" b="0" dirty="0"/>
            </a:br>
            <a:endParaRPr sz="1900" b="0" dirty="0"/>
          </a:p>
        </p:txBody>
      </p:sp>
      <p:pic>
        <p:nvPicPr>
          <p:cNvPr id="5" name="Picture 4" descr="Text&#10;&#10;Description automatically generated">
            <a:extLst>
              <a:ext uri="{FF2B5EF4-FFF2-40B4-BE49-F238E27FC236}">
                <a16:creationId xmlns:a16="http://schemas.microsoft.com/office/drawing/2014/main" id="{419A0D15-0339-6A7E-7D4D-4CC859954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Bitcoin Key Genera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Key Generation</a:t>
            </a:r>
          </a:p>
        </p:txBody>
      </p:sp>
      <p:pic>
        <p:nvPicPr>
          <p:cNvPr id="137" name="image.png" descr="image.png"/>
          <p:cNvPicPr>
            <a:picLocks noChangeAspect="1"/>
          </p:cNvPicPr>
          <p:nvPr/>
        </p:nvPicPr>
        <p:blipFill>
          <a:blip r:embed="rId2"/>
          <a:stretch>
            <a:fillRect/>
          </a:stretch>
        </p:blipFill>
        <p:spPr>
          <a:xfrm>
            <a:off x="395286" y="1160462"/>
            <a:ext cx="3228977" cy="3857627"/>
          </a:xfrm>
          <a:prstGeom prst="rect">
            <a:avLst/>
          </a:prstGeom>
          <a:ln w="12700">
            <a:miter lim="400000"/>
          </a:ln>
        </p:spPr>
      </p:pic>
      <p:sp>
        <p:nvSpPr>
          <p:cNvPr id="138"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39" name="image.png" descr="image.png"/>
          <p:cNvPicPr>
            <a:picLocks noChangeAspect="1"/>
          </p:cNvPicPr>
          <p:nvPr/>
        </p:nvPicPr>
        <p:blipFill>
          <a:blip r:embed="rId3"/>
          <a:stretch>
            <a:fillRect/>
          </a:stretch>
        </p:blipFill>
        <p:spPr>
          <a:xfrm>
            <a:off x="3384550" y="1330325"/>
            <a:ext cx="5364163" cy="4370388"/>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Bitcoin Transaction"/>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Bitcoin Transaction</a:t>
            </a:r>
          </a:p>
        </p:txBody>
      </p:sp>
      <p:sp>
        <p:nvSpPr>
          <p:cNvPr id="142"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143" name="image.png" descr="image.png"/>
          <p:cNvPicPr>
            <a:picLocks noChangeAspect="1"/>
          </p:cNvPicPr>
          <p:nvPr/>
        </p:nvPicPr>
        <p:blipFill>
          <a:blip r:embed="rId2"/>
          <a:stretch>
            <a:fillRect/>
          </a:stretch>
        </p:blipFill>
        <p:spPr>
          <a:xfrm>
            <a:off x="992187" y="935037"/>
            <a:ext cx="7351714" cy="4598988"/>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1026" name="Picture 2">
            <a:extLst>
              <a:ext uri="{FF2B5EF4-FFF2-40B4-BE49-F238E27FC236}">
                <a16:creationId xmlns:a16="http://schemas.microsoft.com/office/drawing/2014/main" id="{CEDB7305-4200-AA41-AEBE-A0AAF0A9D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6000"/>
            <a:ext cx="9144000" cy="3683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345"/>
          <p:cNvSpPr txBox="1">
            <a:spLocks noGrp="1"/>
          </p:cNvSpPr>
          <p:nvPr>
            <p:ph type="title"/>
          </p:nvPr>
        </p:nvSpPr>
        <p:spPr>
          <a:xfrm>
            <a:off x="0" y="285750"/>
            <a:ext cx="7886700" cy="649701"/>
          </a:xfrm>
          <a:prstGeom prst="rect">
            <a:avLst/>
          </a:prstGeom>
        </p:spPr>
        <p:txBody>
          <a:bodyPr/>
          <a:lstStyle/>
          <a:p>
            <a:r>
              <a:t>Signing</a:t>
            </a:r>
          </a:p>
        </p:txBody>
      </p:sp>
      <p:sp>
        <p:nvSpPr>
          <p:cNvPr id="146" name="Text Placeholder 1"/>
          <p:cNvSpPr txBox="1">
            <a:spLocks noGrp="1"/>
          </p:cNvSpPr>
          <p:nvPr>
            <p:ph type="body" idx="1"/>
          </p:nvPr>
        </p:nvSpPr>
        <p:spPr>
          <a:prstGeom prst="rect">
            <a:avLst/>
          </a:prstGeom>
        </p:spPr>
        <p:txBody>
          <a:bodyPr/>
          <a:lstStyle/>
          <a:p>
            <a:endParaRPr/>
          </a:p>
        </p:txBody>
      </p:sp>
      <p:pic>
        <p:nvPicPr>
          <p:cNvPr id="2050" name="Picture 2">
            <a:extLst>
              <a:ext uri="{FF2B5EF4-FFF2-40B4-BE49-F238E27FC236}">
                <a16:creationId xmlns:a16="http://schemas.microsoft.com/office/drawing/2014/main" id="{0577E630-CD94-BB4E-B7CF-1BC1407AA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0522"/>
            <a:ext cx="9144000"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4081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0"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53" name="Group"/>
          <p:cNvGrpSpPr/>
          <p:nvPr/>
        </p:nvGrpSpPr>
        <p:grpSpPr>
          <a:xfrm>
            <a:off x="325436" y="1057274"/>
            <a:ext cx="8091491" cy="3313115"/>
            <a:chOff x="0" y="0"/>
            <a:chExt cx="8091489" cy="3313114"/>
          </a:xfrm>
        </p:grpSpPr>
        <p:sp>
          <p:nvSpPr>
            <p:cNvPr id="151"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2"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56" name="Group">
            <a:hlinkClick r:id="rId2"/>
          </p:cNvPr>
          <p:cNvGrpSpPr/>
          <p:nvPr/>
        </p:nvGrpSpPr>
        <p:grpSpPr>
          <a:xfrm>
            <a:off x="238125" y="255587"/>
            <a:ext cx="1019175" cy="431801"/>
            <a:chOff x="0" y="0"/>
            <a:chExt cx="1019175" cy="431800"/>
          </a:xfrm>
        </p:grpSpPr>
        <p:sp>
          <p:nvSpPr>
            <p:cNvPr id="154"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55"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59"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62" name="Group"/>
          <p:cNvGrpSpPr/>
          <p:nvPr/>
        </p:nvGrpSpPr>
        <p:grpSpPr>
          <a:xfrm>
            <a:off x="325436" y="1057274"/>
            <a:ext cx="8091491" cy="3313115"/>
            <a:chOff x="0" y="0"/>
            <a:chExt cx="8091489" cy="3313114"/>
          </a:xfrm>
        </p:grpSpPr>
        <p:sp>
          <p:nvSpPr>
            <p:cNvPr id="160"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1"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65" name="Group"/>
          <p:cNvGrpSpPr/>
          <p:nvPr/>
        </p:nvGrpSpPr>
        <p:grpSpPr>
          <a:xfrm>
            <a:off x="822325" y="1344612"/>
            <a:ext cx="8093075" cy="4176714"/>
            <a:chOff x="0" y="0"/>
            <a:chExt cx="8093075" cy="4176712"/>
          </a:xfrm>
        </p:grpSpPr>
        <p:sp>
          <p:nvSpPr>
            <p:cNvPr id="163"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64"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68" name="Group">
            <a:hlinkClick r:id="rId2"/>
          </p:cNvPr>
          <p:cNvGrpSpPr/>
          <p:nvPr/>
        </p:nvGrpSpPr>
        <p:grpSpPr>
          <a:xfrm>
            <a:off x="238125" y="255587"/>
            <a:ext cx="1019175" cy="431801"/>
            <a:chOff x="0" y="0"/>
            <a:chExt cx="1019175" cy="431800"/>
          </a:xfrm>
        </p:grpSpPr>
        <p:sp>
          <p:nvSpPr>
            <p:cNvPr id="166"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67"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65"/>
                                        </p:tgtEl>
                                        <p:attrNameLst>
                                          <p:attrName>style.visibility</p:attrName>
                                        </p:attrNameLst>
                                      </p:cBhvr>
                                      <p:to>
                                        <p:strVal val="visible"/>
                                      </p:to>
                                    </p:set>
                                    <p:anim calcmode="lin" valueType="num">
                                      <p:cBhvr>
                                        <p:cTn id="7" dur="500" fill="hold"/>
                                        <p:tgtEl>
                                          <p:spTgt spid="165"/>
                                        </p:tgtEl>
                                        <p:attrNameLst>
                                          <p:attrName>ppt_x</p:attrName>
                                        </p:attrNameLst>
                                      </p:cBhvr>
                                      <p:tavLst>
                                        <p:tav tm="0">
                                          <p:val>
                                            <p:strVal val="#ppt_x"/>
                                          </p:val>
                                        </p:tav>
                                        <p:tav tm="100000">
                                          <p:val>
                                            <p:strVal val="#ppt_x"/>
                                          </p:val>
                                        </p:tav>
                                      </p:tavLst>
                                    </p:anim>
                                    <p:anim calcmode="lin" valueType="num">
                                      <p:cBhvr>
                                        <p:cTn id="8"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lliptic Curve (EC)"/>
          <p:cNvSpPr txBox="1">
            <a:spLocks noGrp="1"/>
          </p:cNvSpPr>
          <p:nvPr>
            <p:ph type="title" idx="4294967295"/>
          </p:nvPr>
        </p:nvSpPr>
        <p:spPr>
          <a:xfrm>
            <a:off x="0" y="285749"/>
            <a:ext cx="7886700" cy="649290"/>
          </a:xfrm>
          <a:prstGeom prst="rect">
            <a:avLst/>
          </a:prstGeom>
        </p:spPr>
        <p:txBody>
          <a:bodyPr lIns="45718" tIns="45718" rIns="45718" bIns="45718"/>
          <a:lstStyle>
            <a:lvl1pPr algn="ctr" defTabSz="749808">
              <a:lnSpc>
                <a:spcPct val="100000"/>
              </a:lnSpc>
              <a:defRPr sz="3600">
                <a:latin typeface="+mj-lt"/>
                <a:ea typeface="+mj-ea"/>
                <a:cs typeface="+mj-cs"/>
                <a:sym typeface="Calibri"/>
              </a:defRPr>
            </a:lvl1pPr>
          </a:lstStyle>
          <a:p>
            <a:r>
              <a:t>Elliptic Curve (EC)</a:t>
            </a:r>
          </a:p>
        </p:txBody>
      </p:sp>
      <p:sp>
        <p:nvSpPr>
          <p:cNvPr id="171" name="Body"/>
          <p:cNvSpPr txBox="1">
            <a:spLocks noGrp="1"/>
          </p:cNvSpPr>
          <p:nvPr>
            <p:ph type="body" idx="4294967295"/>
          </p:nvPr>
        </p:nvSpPr>
        <p:spPr>
          <a:xfrm>
            <a:off x="457200" y="1344612"/>
            <a:ext cx="7886700" cy="3760788"/>
          </a:xfrm>
          <a:prstGeom prst="rect">
            <a:avLst/>
          </a:prstGeom>
        </p:spPr>
        <p:txBody>
          <a:bodyPr lIns="45718" tIns="45718" rIns="45718" bIns="45718"/>
          <a:lstStyle/>
          <a:p>
            <a:pPr marL="0" indent="0" defTabSz="914400">
              <a:lnSpc>
                <a:spcPct val="100000"/>
              </a:lnSpc>
              <a:spcBef>
                <a:spcPts val="700"/>
              </a:spcBef>
              <a:buSzTx/>
              <a:buNone/>
              <a:defRPr sz="3200"/>
            </a:pPr>
            <a:endParaRPr/>
          </a:p>
        </p:txBody>
      </p:sp>
      <p:grpSp>
        <p:nvGrpSpPr>
          <p:cNvPr id="174" name="Group"/>
          <p:cNvGrpSpPr/>
          <p:nvPr/>
        </p:nvGrpSpPr>
        <p:grpSpPr>
          <a:xfrm>
            <a:off x="325436" y="1057274"/>
            <a:ext cx="8091491" cy="3313115"/>
            <a:chOff x="0" y="0"/>
            <a:chExt cx="8091489" cy="3313114"/>
          </a:xfrm>
        </p:grpSpPr>
        <p:sp>
          <p:nvSpPr>
            <p:cNvPr id="172" name="Rectangle"/>
            <p:cNvSpPr/>
            <p:nvPr/>
          </p:nvSpPr>
          <p:spPr>
            <a:xfrm>
              <a:off x="0" y="0"/>
              <a:ext cx="8091490" cy="3313115"/>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3" name="C \ &gt; openssl ecparam -name secp256k1 -genkey -out priv.pem…"/>
            <p:cNvSpPr txBox="1"/>
            <p:nvPr/>
          </p:nvSpPr>
          <p:spPr>
            <a:xfrm>
              <a:off x="0" y="74138"/>
              <a:ext cx="8091490" cy="3164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 &gt; openssl ecparam -name secp256k1 -genkey -out priv.pem</a:t>
              </a:r>
            </a:p>
            <a:p>
              <a:pPr>
                <a:defRPr>
                  <a:solidFill>
                    <a:srgbClr val="FFFFFF"/>
                  </a:solidFill>
                  <a:latin typeface="+mj-lt"/>
                  <a:ea typeface="+mj-ea"/>
                  <a:cs typeface="+mj-cs"/>
                  <a:sym typeface="Calibri"/>
                </a:defRPr>
              </a:pPr>
              <a:endParaRPr/>
            </a:p>
            <a:p>
              <a:pPr>
                <a:defRPr>
                  <a:solidFill>
                    <a:srgbClr val="FFFFFF"/>
                  </a:solidFill>
                  <a:latin typeface="+mj-lt"/>
                  <a:ea typeface="+mj-ea"/>
                  <a:cs typeface="+mj-cs"/>
                  <a:sym typeface="Calibri"/>
                </a:defRPr>
              </a:pPr>
              <a:r>
                <a:t>C \ &gt; type ec-priv.pem</a:t>
              </a:r>
            </a:p>
            <a:p>
              <a:pPr>
                <a:defRPr>
                  <a:solidFill>
                    <a:srgbClr val="FFFFFF"/>
                  </a:solidFill>
                  <a:latin typeface="+mj-lt"/>
                  <a:ea typeface="+mj-ea"/>
                  <a:cs typeface="+mj-cs"/>
                  <a:sym typeface="Calibri"/>
                </a:defRPr>
              </a:pPr>
              <a:r>
                <a:t>-----BEGIN EC PARAMETERS-----</a:t>
              </a:r>
            </a:p>
            <a:p>
              <a:pPr>
                <a:defRPr>
                  <a:solidFill>
                    <a:srgbClr val="FFFFFF"/>
                  </a:solidFill>
                  <a:latin typeface="+mj-lt"/>
                  <a:ea typeface="+mj-ea"/>
                  <a:cs typeface="+mj-cs"/>
                  <a:sym typeface="Calibri"/>
                </a:defRPr>
              </a:pPr>
              <a:r>
                <a:t>BgUrgQQACg==</a:t>
              </a:r>
            </a:p>
            <a:p>
              <a:pPr>
                <a:defRPr>
                  <a:solidFill>
                    <a:srgbClr val="FFFFFF"/>
                  </a:solidFill>
                  <a:latin typeface="+mj-lt"/>
                  <a:ea typeface="+mj-ea"/>
                  <a:cs typeface="+mj-cs"/>
                  <a:sym typeface="Calibri"/>
                </a:defRPr>
              </a:pPr>
              <a:r>
                <a:t>-----END EC PARAMETERS-----</a:t>
              </a:r>
            </a:p>
            <a:p>
              <a:pPr>
                <a:defRPr>
                  <a:solidFill>
                    <a:srgbClr val="FFFFFF"/>
                  </a:solidFill>
                  <a:latin typeface="+mj-lt"/>
                  <a:ea typeface="+mj-ea"/>
                  <a:cs typeface="+mj-cs"/>
                  <a:sym typeface="Calibri"/>
                </a:defRPr>
              </a:pPr>
              <a:r>
                <a:t>-----BEGIN EC PRIVATE KEY-----</a:t>
              </a:r>
            </a:p>
            <a:p>
              <a:pPr>
                <a:defRPr>
                  <a:solidFill>
                    <a:srgbClr val="FFFFFF"/>
                  </a:solidFill>
                  <a:latin typeface="+mj-lt"/>
                  <a:ea typeface="+mj-ea"/>
                  <a:cs typeface="+mj-cs"/>
                  <a:sym typeface="Calibri"/>
                </a:defRPr>
              </a:pPr>
              <a:r>
                <a:t>MHQCAQEEIEa56GG2PTUJyIt4FydaMNItYsjNj6ZIbd7jXvDY4ElfoAcGBSuBBAAK</a:t>
              </a:r>
            </a:p>
            <a:p>
              <a:pPr>
                <a:defRPr>
                  <a:solidFill>
                    <a:srgbClr val="FFFFFF"/>
                  </a:solidFill>
                  <a:latin typeface="+mj-lt"/>
                  <a:ea typeface="+mj-ea"/>
                  <a:cs typeface="+mj-cs"/>
                  <a:sym typeface="Calibri"/>
                </a:defRPr>
              </a:pPr>
              <a:r>
                <a:t>oUQDQgAEJQDn8/vd8oQpA/VE3ch0lM6VAprOTiV9VLp38rwfOog3qUYcTxxX/sxJ</a:t>
              </a:r>
            </a:p>
            <a:p>
              <a:pPr>
                <a:defRPr>
                  <a:solidFill>
                    <a:srgbClr val="FFFFFF"/>
                  </a:solidFill>
                  <a:latin typeface="+mj-lt"/>
                  <a:ea typeface="+mj-ea"/>
                  <a:cs typeface="+mj-cs"/>
                  <a:sym typeface="Calibri"/>
                </a:defRPr>
              </a:pPr>
              <a:r>
                <a:t>l1M4HncqEopYIKkkovoFFi62Yph6nw==</a:t>
              </a:r>
            </a:p>
            <a:p>
              <a:pPr>
                <a:defRPr>
                  <a:solidFill>
                    <a:srgbClr val="FFFFFF"/>
                  </a:solidFill>
                  <a:latin typeface="+mj-lt"/>
                  <a:ea typeface="+mj-ea"/>
                  <a:cs typeface="+mj-cs"/>
                  <a:sym typeface="Calibri"/>
                </a:defRPr>
              </a:pPr>
              <a:r>
                <a:t>-----END EC PRIVATE KEY-----</a:t>
              </a:r>
            </a:p>
          </p:txBody>
        </p:sp>
      </p:grpSp>
      <p:grpSp>
        <p:nvGrpSpPr>
          <p:cNvPr id="177" name="Group"/>
          <p:cNvGrpSpPr/>
          <p:nvPr/>
        </p:nvGrpSpPr>
        <p:grpSpPr>
          <a:xfrm>
            <a:off x="822325" y="1344612"/>
            <a:ext cx="8093075" cy="4176714"/>
            <a:chOff x="0" y="0"/>
            <a:chExt cx="8093075" cy="4176712"/>
          </a:xfrm>
        </p:grpSpPr>
        <p:sp>
          <p:nvSpPr>
            <p:cNvPr id="175" name="Rectangle"/>
            <p:cNvSpPr/>
            <p:nvPr/>
          </p:nvSpPr>
          <p:spPr>
            <a:xfrm>
              <a:off x="0" y="0"/>
              <a:ext cx="8093075" cy="4176714"/>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76" name="C \&gt; openssl ec -in priv.pem -text -noout…"/>
            <p:cNvSpPr txBox="1"/>
            <p:nvPr/>
          </p:nvSpPr>
          <p:spPr>
            <a:xfrm>
              <a:off x="0" y="86836"/>
              <a:ext cx="8093075" cy="4003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 \&gt; openssl ec -in priv.pem -text -noout</a:t>
              </a:r>
            </a:p>
            <a:p>
              <a:pPr>
                <a:defRPr>
                  <a:solidFill>
                    <a:srgbClr val="FFFFFF"/>
                  </a:solidFill>
                  <a:latin typeface="+mj-lt"/>
                  <a:ea typeface="+mj-ea"/>
                  <a:cs typeface="+mj-cs"/>
                  <a:sym typeface="Calibri"/>
                </a:defRPr>
              </a:pPr>
              <a:r>
                <a:t>read EC key</a:t>
              </a:r>
            </a:p>
            <a:p>
              <a:pPr>
                <a:defRPr>
                  <a:solidFill>
                    <a:srgbClr val="FFFFFF"/>
                  </a:solidFill>
                  <a:latin typeface="+mj-lt"/>
                  <a:ea typeface="+mj-ea"/>
                  <a:cs typeface="+mj-cs"/>
                  <a:sym typeface="Calibri"/>
                </a:defRPr>
              </a:pPr>
              <a:r>
                <a:t>Private-Key  (256 bit)</a:t>
              </a:r>
            </a:p>
            <a:p>
              <a:pPr>
                <a:defRPr>
                  <a:solidFill>
                    <a:srgbClr val="FFFFFF"/>
                  </a:solidFill>
                  <a:latin typeface="+mj-lt"/>
                  <a:ea typeface="+mj-ea"/>
                  <a:cs typeface="+mj-cs"/>
                  <a:sym typeface="Calibri"/>
                </a:defRPr>
              </a:pPr>
              <a:r>
                <a:t>priv </a:t>
              </a:r>
            </a:p>
            <a:p>
              <a:pPr>
                <a:defRPr>
                  <a:solidFill>
                    <a:srgbClr val="FFFFFF"/>
                  </a:solidFill>
                  <a:latin typeface="+mj-lt"/>
                  <a:ea typeface="+mj-ea"/>
                  <a:cs typeface="+mj-cs"/>
                  <a:sym typeface="Calibri"/>
                </a:defRPr>
              </a:pPr>
              <a:r>
                <a:t>    46 b9 e8 61 b6 3d 35 09 c8 8b 78 17 27 5a 30 </a:t>
              </a:r>
            </a:p>
            <a:p>
              <a:pPr>
                <a:defRPr>
                  <a:solidFill>
                    <a:srgbClr val="FFFFFF"/>
                  </a:solidFill>
                  <a:latin typeface="+mj-lt"/>
                  <a:ea typeface="+mj-ea"/>
                  <a:cs typeface="+mj-cs"/>
                  <a:sym typeface="Calibri"/>
                </a:defRPr>
              </a:pPr>
              <a:r>
                <a:t>    d2 2d 62 c8 cd 8f a6 48 6d de e3 5e f0 d8 e0 </a:t>
              </a:r>
            </a:p>
            <a:p>
              <a:pPr>
                <a:defRPr>
                  <a:solidFill>
                    <a:srgbClr val="FFFFFF"/>
                  </a:solidFill>
                  <a:latin typeface="+mj-lt"/>
                  <a:ea typeface="+mj-ea"/>
                  <a:cs typeface="+mj-cs"/>
                  <a:sym typeface="Calibri"/>
                </a:defRPr>
              </a:pPr>
              <a:r>
                <a:t>    49 5f</a:t>
              </a:r>
            </a:p>
            <a:p>
              <a:pPr>
                <a:defRPr>
                  <a:solidFill>
                    <a:srgbClr val="FFFFFF"/>
                  </a:solidFill>
                  <a:latin typeface="+mj-lt"/>
                  <a:ea typeface="+mj-ea"/>
                  <a:cs typeface="+mj-cs"/>
                  <a:sym typeface="Calibri"/>
                </a:defRPr>
              </a:pPr>
              <a:r>
                <a:t>pub </a:t>
              </a:r>
            </a:p>
            <a:p>
              <a:pPr>
                <a:defRPr>
                  <a:solidFill>
                    <a:srgbClr val="FFFFFF"/>
                  </a:solidFill>
                  <a:latin typeface="+mj-lt"/>
                  <a:ea typeface="+mj-ea"/>
                  <a:cs typeface="+mj-cs"/>
                  <a:sym typeface="Calibri"/>
                </a:defRPr>
              </a:pPr>
              <a:r>
                <a:t>    04 25 00 e7 f3 fb dd f2 84 29 03 f5 44 dd c8 </a:t>
              </a:r>
            </a:p>
            <a:p>
              <a:pPr>
                <a:defRPr>
                  <a:solidFill>
                    <a:srgbClr val="FFFFFF"/>
                  </a:solidFill>
                  <a:latin typeface="+mj-lt"/>
                  <a:ea typeface="+mj-ea"/>
                  <a:cs typeface="+mj-cs"/>
                  <a:sym typeface="Calibri"/>
                </a:defRPr>
              </a:pPr>
              <a:r>
                <a:t>    74 94 ce 95 02 9a ce 4e 25 7d 54 ba 77 f2 bc </a:t>
              </a:r>
            </a:p>
            <a:p>
              <a:pPr>
                <a:defRPr>
                  <a:solidFill>
                    <a:srgbClr val="FFFFFF"/>
                  </a:solidFill>
                  <a:latin typeface="+mj-lt"/>
                  <a:ea typeface="+mj-ea"/>
                  <a:cs typeface="+mj-cs"/>
                  <a:sym typeface="Calibri"/>
                </a:defRPr>
              </a:pPr>
              <a:r>
                <a:t>    1f 3a 88 37 a9 46 1c 4f 1c 57 fe cc 49 97 53 </a:t>
              </a:r>
            </a:p>
            <a:p>
              <a:pPr>
                <a:defRPr>
                  <a:solidFill>
                    <a:srgbClr val="FFFFFF"/>
                  </a:solidFill>
                  <a:latin typeface="+mj-lt"/>
                  <a:ea typeface="+mj-ea"/>
                  <a:cs typeface="+mj-cs"/>
                  <a:sym typeface="Calibri"/>
                </a:defRPr>
              </a:pPr>
              <a:r>
                <a:t>    38 1e 77 2a 12 8a 58 20 a9 24 a2 fa 05 16 2e </a:t>
              </a:r>
            </a:p>
            <a:p>
              <a:pPr>
                <a:defRPr>
                  <a:solidFill>
                    <a:srgbClr val="FFFFFF"/>
                  </a:solidFill>
                  <a:latin typeface="+mj-lt"/>
                  <a:ea typeface="+mj-ea"/>
                  <a:cs typeface="+mj-cs"/>
                  <a:sym typeface="Calibri"/>
                </a:defRPr>
              </a:pPr>
              <a:r>
                <a:t>    b6 62 98 7a 9f</a:t>
              </a:r>
            </a:p>
            <a:p>
              <a:pPr>
                <a:defRPr>
                  <a:solidFill>
                    <a:srgbClr val="FFFFFF"/>
                  </a:solidFill>
                  <a:latin typeface="+mj-lt"/>
                  <a:ea typeface="+mj-ea"/>
                  <a:cs typeface="+mj-cs"/>
                  <a:sym typeface="Calibri"/>
                </a:defRPr>
              </a:pPr>
              <a:r>
                <a:t>ASN1 OID  secp256k1</a:t>
              </a:r>
            </a:p>
          </p:txBody>
        </p:sp>
      </p:grpSp>
      <p:grpSp>
        <p:nvGrpSpPr>
          <p:cNvPr id="180" name="Group">
            <a:hlinkClick r:id="rId2"/>
          </p:cNvPr>
          <p:cNvGrpSpPr/>
          <p:nvPr/>
        </p:nvGrpSpPr>
        <p:grpSpPr>
          <a:xfrm>
            <a:off x="238125" y="255587"/>
            <a:ext cx="1019175" cy="431801"/>
            <a:chOff x="0" y="0"/>
            <a:chExt cx="1019175" cy="431800"/>
          </a:xfrm>
        </p:grpSpPr>
        <p:sp>
          <p:nvSpPr>
            <p:cNvPr id="178" name="Rectangle"/>
            <p:cNvSpPr/>
            <p:nvPr/>
          </p:nvSpPr>
          <p:spPr>
            <a:xfrm>
              <a:off x="0" y="0"/>
              <a:ext cx="1019175" cy="431801"/>
            </a:xfrm>
            <a:prstGeom prst="rect">
              <a:avLst/>
            </a:prstGeom>
            <a:solidFill>
              <a:schemeClr val="accent1"/>
            </a:solidFill>
            <a:ln w="25400" cap="flat">
              <a:solidFill>
                <a:srgbClr val="385D8A"/>
              </a:solidFill>
              <a:prstDash val="solid"/>
              <a:round/>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79" name="Example"/>
            <p:cNvSpPr txBox="1"/>
            <p:nvPr/>
          </p:nvSpPr>
          <p:spPr>
            <a:xfrm>
              <a:off x="0" y="30479"/>
              <a:ext cx="1019175" cy="3708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lvl1pPr algn="ctr">
                <a:defRPr u="sng">
                  <a:solidFill>
                    <a:srgbClr val="0000FF"/>
                  </a:solidFill>
                  <a:uFill>
                    <a:solidFill>
                      <a:srgbClr val="0000FF"/>
                    </a:solidFill>
                  </a:uFill>
                  <a:latin typeface="+mj-lt"/>
                  <a:ea typeface="+mj-ea"/>
                  <a:cs typeface="+mj-cs"/>
                  <a:sym typeface="Calibri"/>
                  <a:hlinkClick r:id="rId3"/>
                </a:defRPr>
              </a:lvl1pPr>
            </a:lstStyle>
            <a:p>
              <a:pPr>
                <a:defRPr>
                  <a:solidFill>
                    <a:srgbClr val="FFFFFF"/>
                  </a:solidFill>
                </a:defRPr>
              </a:pPr>
              <a:r>
                <a:rPr>
                  <a:solidFill>
                    <a:srgbClr val="0000FF"/>
                  </a:solidFill>
                  <a:hlinkClick r:id="rId3"/>
                </a:rPr>
                <a:t>Example</a:t>
              </a:r>
            </a:p>
          </p:txBody>
        </p:sp>
      </p:grpSp>
      <p:grpSp>
        <p:nvGrpSpPr>
          <p:cNvPr id="183" name="Group"/>
          <p:cNvGrpSpPr/>
          <p:nvPr/>
        </p:nvGrpSpPr>
        <p:grpSpPr>
          <a:xfrm>
            <a:off x="1320799" y="193672"/>
            <a:ext cx="8091491" cy="5688017"/>
            <a:chOff x="0" y="-1"/>
            <a:chExt cx="8091489" cy="5688015"/>
          </a:xfrm>
        </p:grpSpPr>
        <p:sp>
          <p:nvSpPr>
            <p:cNvPr id="181" name="Rectangle"/>
            <p:cNvSpPr/>
            <p:nvPr/>
          </p:nvSpPr>
          <p:spPr>
            <a:xfrm>
              <a:off x="-1" y="-2"/>
              <a:ext cx="8091491" cy="5688017"/>
            </a:xfrm>
            <a:prstGeom prst="rect">
              <a:avLst/>
            </a:prstGeom>
            <a:solidFill>
              <a:srgbClr val="000000"/>
            </a:solidFill>
            <a:ln w="25400" cap="flat">
              <a:solidFill>
                <a:srgbClr val="385D8A"/>
              </a:solidFill>
              <a:prstDash val="solid"/>
              <a:round/>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endParaRPr/>
            </a:p>
          </p:txBody>
        </p:sp>
        <p:sp>
          <p:nvSpPr>
            <p:cNvPr id="182" name="C:&gt; openssl ecparam -in priv.pem -text -param_enc explicit -noout…"/>
            <p:cNvSpPr txBox="1"/>
            <p:nvPr/>
          </p:nvSpPr>
          <p:spPr>
            <a:xfrm>
              <a:off x="-1" y="143986"/>
              <a:ext cx="8091491" cy="54000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ctr">
              <a:spAutoFit/>
            </a:bodyPr>
            <a:lstStyle/>
            <a:p>
              <a:pPr>
                <a:defRPr>
                  <a:solidFill>
                    <a:srgbClr val="FFFFFF"/>
                  </a:solidFill>
                  <a:latin typeface="+mj-lt"/>
                  <a:ea typeface="+mj-ea"/>
                  <a:cs typeface="+mj-cs"/>
                  <a:sym typeface="Calibri"/>
                </a:defRPr>
              </a:pPr>
              <a:r>
                <a:t>C:&gt; openssl ecparam -in priv.pem -text -param_enc explicit -noout</a:t>
              </a:r>
            </a:p>
            <a:p>
              <a:pPr>
                <a:defRPr>
                  <a:solidFill>
                    <a:srgbClr val="FFFFFF"/>
                  </a:solidFill>
                  <a:latin typeface="+mj-lt"/>
                  <a:ea typeface="+mj-ea"/>
                  <a:cs typeface="+mj-cs"/>
                  <a:sym typeface="Calibri"/>
                </a:defRPr>
              </a:pPr>
              <a:r>
                <a:t>Field Type: prime-field</a:t>
              </a:r>
            </a:p>
            <a:p>
              <a:pPr>
                <a:defRPr>
                  <a:solidFill>
                    <a:srgbClr val="FFFFFF"/>
                  </a:solidFill>
                  <a:latin typeface="+mj-lt"/>
                  <a:ea typeface="+mj-ea"/>
                  <a:cs typeface="+mj-cs"/>
                  <a:sym typeface="Calibri"/>
                </a:defRPr>
              </a:pPr>
              <a:r>
                <a:t>Prime:</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ff:ff:ff:ff:ff:ff:ff:ff:ff:ff:ff:ff:ff:fe:ff:</a:t>
              </a:r>
            </a:p>
            <a:p>
              <a:pPr>
                <a:defRPr>
                  <a:solidFill>
                    <a:srgbClr val="FFFFFF"/>
                  </a:solidFill>
                  <a:latin typeface="+mj-lt"/>
                  <a:ea typeface="+mj-ea"/>
                  <a:cs typeface="+mj-cs"/>
                  <a:sym typeface="Calibri"/>
                </a:defRPr>
              </a:pPr>
              <a:r>
                <a:t>    ff:fc:2f</a:t>
              </a:r>
            </a:p>
            <a:p>
              <a:pPr>
                <a:defRPr>
                  <a:solidFill>
                    <a:srgbClr val="FFFFFF"/>
                  </a:solidFill>
                  <a:latin typeface="+mj-lt"/>
                  <a:ea typeface="+mj-ea"/>
                  <a:cs typeface="+mj-cs"/>
                  <a:sym typeface="Calibri"/>
                </a:defRPr>
              </a:pPr>
              <a:r>
                <a:t>A:    0</a:t>
              </a:r>
            </a:p>
            <a:p>
              <a:pPr>
                <a:defRPr>
                  <a:solidFill>
                    <a:srgbClr val="FFFFFF"/>
                  </a:solidFill>
                  <a:latin typeface="+mj-lt"/>
                  <a:ea typeface="+mj-ea"/>
                  <a:cs typeface="+mj-cs"/>
                  <a:sym typeface="Calibri"/>
                </a:defRPr>
              </a:pPr>
              <a:r>
                <a:t>B:    7 (0x7)</a:t>
              </a:r>
            </a:p>
            <a:p>
              <a:pPr>
                <a:defRPr>
                  <a:solidFill>
                    <a:srgbClr val="FFFFFF"/>
                  </a:solidFill>
                  <a:latin typeface="+mj-lt"/>
                  <a:ea typeface="+mj-ea"/>
                  <a:cs typeface="+mj-cs"/>
                  <a:sym typeface="Calibri"/>
                </a:defRPr>
              </a:pPr>
              <a:r>
                <a:t>Generator (uncompressed):</a:t>
              </a:r>
            </a:p>
            <a:p>
              <a:pPr>
                <a:defRPr>
                  <a:solidFill>
                    <a:srgbClr val="FFFFFF"/>
                  </a:solidFill>
                  <a:latin typeface="+mj-lt"/>
                  <a:ea typeface="+mj-ea"/>
                  <a:cs typeface="+mj-cs"/>
                  <a:sym typeface="Calibri"/>
                </a:defRPr>
              </a:pPr>
              <a:r>
                <a:t>    04:79:be:66:7e:f9:dc:bb:ac:55:a0:62:95:ce:87:</a:t>
              </a:r>
            </a:p>
            <a:p>
              <a:pPr>
                <a:defRPr>
                  <a:solidFill>
                    <a:srgbClr val="FFFFFF"/>
                  </a:solidFill>
                  <a:latin typeface="+mj-lt"/>
                  <a:ea typeface="+mj-ea"/>
                  <a:cs typeface="+mj-cs"/>
                  <a:sym typeface="Calibri"/>
                </a:defRPr>
              </a:pPr>
              <a:r>
                <a:t>    0b:07:02:9b:fc:db:2d:ce:28:d9:59:f2:81:5b:16:</a:t>
              </a:r>
            </a:p>
            <a:p>
              <a:pPr>
                <a:defRPr>
                  <a:solidFill>
                    <a:srgbClr val="FFFFFF"/>
                  </a:solidFill>
                  <a:latin typeface="+mj-lt"/>
                  <a:ea typeface="+mj-ea"/>
                  <a:cs typeface="+mj-cs"/>
                  <a:sym typeface="Calibri"/>
                </a:defRPr>
              </a:pPr>
              <a:r>
                <a:t>    f8:17:98:48:3a:da:77:26:a3:c4:65:5d:a4:fb:fc:</a:t>
              </a:r>
            </a:p>
            <a:p>
              <a:pPr>
                <a:defRPr>
                  <a:solidFill>
                    <a:srgbClr val="FFFFFF"/>
                  </a:solidFill>
                  <a:latin typeface="+mj-lt"/>
                  <a:ea typeface="+mj-ea"/>
                  <a:cs typeface="+mj-cs"/>
                  <a:sym typeface="Calibri"/>
                </a:defRPr>
              </a:pPr>
              <a:r>
                <a:t>    0e:11:08:a8:fd:17:b4:48:a6:85:54:19:9c:47:d0:</a:t>
              </a:r>
            </a:p>
            <a:p>
              <a:pPr>
                <a:defRPr>
                  <a:solidFill>
                    <a:srgbClr val="FFFFFF"/>
                  </a:solidFill>
                  <a:latin typeface="+mj-lt"/>
                  <a:ea typeface="+mj-ea"/>
                  <a:cs typeface="+mj-cs"/>
                  <a:sym typeface="Calibri"/>
                </a:defRPr>
              </a:pPr>
              <a:r>
                <a:t>    8f:fb:10:d4:b8</a:t>
              </a:r>
            </a:p>
            <a:p>
              <a:pPr>
                <a:defRPr>
                  <a:solidFill>
                    <a:srgbClr val="FFFFFF"/>
                  </a:solidFill>
                  <a:latin typeface="+mj-lt"/>
                  <a:ea typeface="+mj-ea"/>
                  <a:cs typeface="+mj-cs"/>
                  <a:sym typeface="Calibri"/>
                </a:defRPr>
              </a:pPr>
              <a:r>
                <a:t>Order:</a:t>
              </a:r>
            </a:p>
            <a:p>
              <a:pPr>
                <a:defRPr>
                  <a:solidFill>
                    <a:srgbClr val="FFFFFF"/>
                  </a:solidFill>
                  <a:latin typeface="+mj-lt"/>
                  <a:ea typeface="+mj-ea"/>
                  <a:cs typeface="+mj-cs"/>
                  <a:sym typeface="Calibri"/>
                </a:defRPr>
              </a:pPr>
              <a:r>
                <a:t>    00:ff:ff:ff:ff:ff:ff:ff:ff:ff:ff:ff:ff:ff:ff:</a:t>
              </a:r>
            </a:p>
            <a:p>
              <a:pPr>
                <a:defRPr>
                  <a:solidFill>
                    <a:srgbClr val="FFFFFF"/>
                  </a:solidFill>
                  <a:latin typeface="+mj-lt"/>
                  <a:ea typeface="+mj-ea"/>
                  <a:cs typeface="+mj-cs"/>
                  <a:sym typeface="Calibri"/>
                </a:defRPr>
              </a:pPr>
              <a:r>
                <a:t>    ff:fe:ba:ae:dc:e6:af:48:a0:3b:bf:d2:5e:8c:d0:</a:t>
              </a:r>
            </a:p>
            <a:p>
              <a:pPr>
                <a:defRPr>
                  <a:solidFill>
                    <a:srgbClr val="FFFFFF"/>
                  </a:solidFill>
                  <a:latin typeface="+mj-lt"/>
                  <a:ea typeface="+mj-ea"/>
                  <a:cs typeface="+mj-cs"/>
                  <a:sym typeface="Calibri"/>
                </a:defRPr>
              </a:pPr>
              <a:r>
                <a:t>    36:41:41</a:t>
              </a:r>
            </a:p>
            <a:p>
              <a:pPr>
                <a:defRPr>
                  <a:solidFill>
                    <a:srgbClr val="FFFFFF"/>
                  </a:solidFill>
                  <a:latin typeface="+mj-lt"/>
                  <a:ea typeface="+mj-ea"/>
                  <a:cs typeface="+mj-cs"/>
                  <a:sym typeface="Calibri"/>
                </a:defRPr>
              </a:pPr>
              <a:r>
                <a:t>Cofactor:  1 (0x1)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500" fill="hold"/>
                                        <p:tgtEl>
                                          <p:spTgt spid="177"/>
                                        </p:tgtEl>
                                        <p:attrNameLst>
                                          <p:attrName>ppt_x</p:attrName>
                                        </p:attrNameLst>
                                      </p:cBhvr>
                                      <p:tavLst>
                                        <p:tav tm="0">
                                          <p:val>
                                            <p:strVal val="#ppt_x"/>
                                          </p:val>
                                        </p:tav>
                                        <p:tav tm="100000">
                                          <p:val>
                                            <p:strVal val="#ppt_x"/>
                                          </p:val>
                                        </p:tav>
                                      </p:tavLst>
                                    </p:anim>
                                    <p:anim calcmode="lin" valueType="num">
                                      <p:cBhvr>
                                        <p:cTn id="8"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p:tmAbs val="0"/>
                                  </p:iterate>
                                  <p:childTnLst>
                                    <p:set>
                                      <p:cBhvr>
                                        <p:cTn id="12" fill="hold"/>
                                        <p:tgtEl>
                                          <p:spTgt spid="183"/>
                                        </p:tgtEl>
                                        <p:attrNameLst>
                                          <p:attrName>style.visibility</p:attrName>
                                        </p:attrNameLst>
                                      </p:cBhvr>
                                      <p:to>
                                        <p:strVal val="visible"/>
                                      </p:to>
                                    </p:set>
                                    <p:anim calcmode="lin" valueType="num">
                                      <p:cBhvr>
                                        <p:cTn id="13" dur="500" fill="hold"/>
                                        <p:tgtEl>
                                          <p:spTgt spid="183"/>
                                        </p:tgtEl>
                                        <p:attrNameLst>
                                          <p:attrName>ppt_x</p:attrName>
                                        </p:attrNameLst>
                                      </p:cBhvr>
                                      <p:tavLst>
                                        <p:tav tm="0">
                                          <p:val>
                                            <p:strVal val="#ppt_x"/>
                                          </p:val>
                                        </p:tav>
                                        <p:tav tm="100000">
                                          <p:val>
                                            <p:strVal val="#ppt_x"/>
                                          </p:val>
                                        </p:tav>
                                      </p:tavLst>
                                    </p:anim>
                                    <p:anim calcmode="lin" valueType="num">
                                      <p:cBhvr>
                                        <p:cTn id="14"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advAuto="0"/>
      <p:bldP spid="183"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Elliptic Curve Diffie Hellman (ECDH)</a:t>
            </a:r>
          </a:p>
        </p:txBody>
      </p:sp>
      <p:pic>
        <p:nvPicPr>
          <p:cNvPr id="186"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0BDA-29FA-0847-9A3E-A8FE35F4AF49}"/>
              </a:ext>
            </a:extLst>
          </p:cNvPr>
          <p:cNvSpPr>
            <a:spLocks noGrp="1"/>
          </p:cNvSpPr>
          <p:nvPr>
            <p:ph type="title"/>
          </p:nvPr>
        </p:nvSpPr>
        <p:spPr/>
        <p:txBody>
          <a:bodyPr/>
          <a:lstStyle/>
          <a:p>
            <a:r>
              <a:rPr lang="en-US" dirty="0"/>
              <a:t>ECC Methods</a:t>
            </a:r>
          </a:p>
        </p:txBody>
      </p:sp>
      <p:sp>
        <p:nvSpPr>
          <p:cNvPr id="3" name="Text Placeholder 2">
            <a:extLst>
              <a:ext uri="{FF2B5EF4-FFF2-40B4-BE49-F238E27FC236}">
                <a16:creationId xmlns:a16="http://schemas.microsoft.com/office/drawing/2014/main" id="{E492A99A-BB76-1C40-8E40-F8DF1DA2E548}"/>
              </a:ext>
            </a:extLst>
          </p:cNvPr>
          <p:cNvSpPr>
            <a:spLocks noGrp="1"/>
          </p:cNvSpPr>
          <p:nvPr>
            <p:ph type="body" idx="1"/>
          </p:nvPr>
        </p:nvSpPr>
        <p:spPr/>
        <p:txBody>
          <a:bodyPr/>
          <a:lstStyle/>
          <a:p>
            <a:endParaRPr lang="en-US"/>
          </a:p>
        </p:txBody>
      </p:sp>
      <p:pic>
        <p:nvPicPr>
          <p:cNvPr id="7170" name="Picture 2">
            <a:extLst>
              <a:ext uri="{FF2B5EF4-FFF2-40B4-BE49-F238E27FC236}">
                <a16:creationId xmlns:a16="http://schemas.microsoft.com/office/drawing/2014/main" id="{132C71DB-93FE-1045-96D4-C99BEAC362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5030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lstStyle/>
          <a:p>
            <a:pPr defTabSz="914400">
              <a:lnSpc>
                <a:spcPct val="100000"/>
              </a:lnSpc>
              <a:defRPr sz="4400" b="1">
                <a:latin typeface="+mj-lt"/>
                <a:ea typeface="+mj-ea"/>
                <a:cs typeface="+mj-cs"/>
                <a:sym typeface="Calibri"/>
              </a:defRPr>
            </a:pPr>
            <a:r>
              <a:rPr lang="en-GB" dirty="0"/>
              <a:t>Unit 4:</a:t>
            </a:r>
            <a:r>
              <a:rPr dirty="0"/>
              <a:t> Public Key</a:t>
            </a:r>
            <a:br>
              <a:rPr dirty="0"/>
            </a:br>
            <a:br>
              <a:rPr dirty="0"/>
            </a:br>
            <a:r>
              <a:rPr lang="en-US" dirty="0" err="1"/>
              <a:t>ElGamal</a:t>
            </a:r>
            <a:br>
              <a:rPr dirty="0"/>
            </a:br>
            <a:br>
              <a:rPr sz="2000" b="0" dirty="0"/>
            </a:br>
            <a:r>
              <a:rPr sz="3000" dirty="0">
                <a:solidFill>
                  <a:srgbClr val="000000"/>
                </a:solidFill>
              </a:rPr>
              <a:t>Prof Bill Buchanan OBE</a:t>
            </a:r>
            <a:br>
              <a:rPr sz="30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2000" b="0" dirty="0"/>
            </a:br>
            <a:endParaRPr sz="2000" b="0" dirty="0"/>
          </a:p>
        </p:txBody>
      </p:sp>
      <p:pic>
        <p:nvPicPr>
          <p:cNvPr id="3" name="Picture 2" descr="Text&#10;&#10;Description automatically generated">
            <a:extLst>
              <a:ext uri="{FF2B5EF4-FFF2-40B4-BE49-F238E27FC236}">
                <a16:creationId xmlns:a16="http://schemas.microsoft.com/office/drawing/2014/main" id="{F961F2B6-C82A-DF6A-69DE-DA6CFC71C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ublic Key Methods"/>
          <p:cNvSpPr txBox="1">
            <a:spLocks noGrp="1"/>
          </p:cNvSpPr>
          <p:nvPr>
            <p:ph type="title" idx="4294967295"/>
          </p:nvPr>
        </p:nvSpPr>
        <p:spPr>
          <a:xfrm>
            <a:off x="635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0" name="Body"/>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a:pPr>
            <a:endParaRPr/>
          </a:p>
        </p:txBody>
      </p:sp>
      <p:pic>
        <p:nvPicPr>
          <p:cNvPr id="71" name="image.png" descr="image.png"/>
          <p:cNvPicPr>
            <a:picLocks noChangeAspect="1"/>
          </p:cNvPicPr>
          <p:nvPr/>
        </p:nvPicPr>
        <p:blipFill>
          <a:blip r:embed="rId2"/>
          <a:stretch>
            <a:fillRect/>
          </a:stretch>
        </p:blipFill>
        <p:spPr>
          <a:xfrm>
            <a:off x="0" y="841375"/>
            <a:ext cx="9144000" cy="4514850"/>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ElGamal</a:t>
            </a:r>
          </a:p>
        </p:txBody>
      </p:sp>
      <p:sp>
        <p:nvSpPr>
          <p:cNvPr id="198" name="Y = Gx mod p…"/>
          <p:cNvSpPr txBox="1">
            <a:spLocks noGrp="1"/>
          </p:cNvSpPr>
          <p:nvPr>
            <p:ph type="body" sz="half" idx="4294967295"/>
          </p:nvPr>
        </p:nvSpPr>
        <p:spPr>
          <a:xfrm>
            <a:off x="3995737" y="1463675"/>
            <a:ext cx="4519613" cy="3554413"/>
          </a:xfrm>
          <a:prstGeom prst="rect">
            <a:avLst/>
          </a:prstGeom>
        </p:spPr>
        <p:txBody>
          <a:bodyPr lIns="45718" tIns="45718" rIns="45718" bIns="45718"/>
          <a:lstStyle/>
          <a:p>
            <a:pPr marL="342900" indent="-342900" defTabSz="914400">
              <a:lnSpc>
                <a:spcPct val="72000"/>
              </a:lnSpc>
              <a:spcBef>
                <a:spcPts val="600"/>
              </a:spcBef>
              <a:defRPr sz="2500"/>
            </a:pPr>
            <a:r>
              <a:rPr dirty="0"/>
              <a:t>Y = </a:t>
            </a:r>
            <a:r>
              <a:rPr lang="en-US" dirty="0" err="1"/>
              <a:t>g</a:t>
            </a:r>
            <a:r>
              <a:rPr baseline="30000" dirty="0" err="1"/>
              <a:t>x</a:t>
            </a:r>
            <a:r>
              <a:rPr dirty="0"/>
              <a:t> mod p </a:t>
            </a:r>
          </a:p>
          <a:p>
            <a:pPr marL="342900" indent="-342900" defTabSz="914400">
              <a:lnSpc>
                <a:spcPct val="72000"/>
              </a:lnSpc>
              <a:spcBef>
                <a:spcPts val="600"/>
              </a:spcBef>
              <a:defRPr sz="2500"/>
            </a:pPr>
            <a:r>
              <a:rPr lang="en-US" dirty="0"/>
              <a:t>g</a:t>
            </a:r>
            <a:r>
              <a:rPr dirty="0"/>
              <a:t> is picked from cyclic group (Explained in Key Handshaking section). </a:t>
            </a:r>
            <a:r>
              <a:rPr u="sng" dirty="0">
                <a:solidFill>
                  <a:srgbClr val="0000FF"/>
                </a:solidFill>
                <a:uFill>
                  <a:solidFill>
                    <a:srgbClr val="0000FF"/>
                  </a:solidFill>
                </a:uFill>
                <a:hlinkClick r:id="rId2"/>
              </a:rPr>
              <a:t>Here</a:t>
            </a:r>
            <a:r>
              <a:rPr dirty="0"/>
              <a:t>.</a:t>
            </a:r>
          </a:p>
          <a:p>
            <a:pPr marL="342900" indent="-342900" defTabSz="914400">
              <a:lnSpc>
                <a:spcPct val="72000"/>
              </a:lnSpc>
              <a:spcBef>
                <a:spcPts val="600"/>
              </a:spcBef>
              <a:defRPr sz="2500"/>
            </a:pPr>
            <a:r>
              <a:rPr dirty="0"/>
              <a:t>p is a prime number.</a:t>
            </a:r>
          </a:p>
          <a:p>
            <a:pPr marL="342900" indent="-342900" defTabSz="914400">
              <a:lnSpc>
                <a:spcPct val="72000"/>
              </a:lnSpc>
              <a:spcBef>
                <a:spcPts val="600"/>
              </a:spcBef>
              <a:defRPr sz="2500"/>
            </a:pPr>
            <a:r>
              <a:rPr dirty="0"/>
              <a:t>Example </a:t>
            </a:r>
            <a:r>
              <a:rPr u="sng" dirty="0">
                <a:solidFill>
                  <a:srgbClr val="0000FF"/>
                </a:solidFill>
                <a:uFill>
                  <a:solidFill>
                    <a:srgbClr val="0000FF"/>
                  </a:solidFill>
                </a:uFill>
                <a:hlinkClick r:id="rId3"/>
              </a:rPr>
              <a:t>here</a:t>
            </a:r>
            <a:r>
              <a:rPr dirty="0"/>
              <a:t>.</a:t>
            </a:r>
          </a:p>
        </p:txBody>
      </p:sp>
      <p:pic>
        <p:nvPicPr>
          <p:cNvPr id="199" name="image.png" descr="image.png"/>
          <p:cNvPicPr>
            <a:picLocks noChangeAspect="1"/>
          </p:cNvPicPr>
          <p:nvPr/>
        </p:nvPicPr>
        <p:blipFill>
          <a:blip r:embed="rId4"/>
          <a:stretch>
            <a:fillRect/>
          </a:stretch>
        </p:blipFill>
        <p:spPr>
          <a:xfrm>
            <a:off x="-23813" y="2713036"/>
            <a:ext cx="3352802" cy="2339977"/>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br>
              <a:rPr dirty="0"/>
            </a:br>
            <a:br>
              <a:rPr dirty="0"/>
            </a:br>
            <a:r>
              <a:rPr dirty="0"/>
              <a:t>PGP</a:t>
            </a:r>
            <a:r>
              <a:rPr lang="en-US" dirty="0"/>
              <a:t>/Box</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6EFC672E-7E63-B395-45B4-C9BB229E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lGamal"/>
          <p:cNvSpPr txBox="1">
            <a:spLocks noGrp="1"/>
          </p:cNvSpPr>
          <p:nvPr>
            <p:ph type="title" idx="4294967295"/>
          </p:nvPr>
        </p:nvSpPr>
        <p:spPr>
          <a:xfrm>
            <a:off x="0" y="285749"/>
            <a:ext cx="7886700" cy="649290"/>
          </a:xfrm>
          <a:prstGeom prst="rect">
            <a:avLst/>
          </a:prstGeom>
        </p:spPr>
        <p:txBody>
          <a:bodyPr lIns="45718" tIns="45718" rIns="45718" bIns="45718"/>
          <a:lstStyle>
            <a:lvl1pPr defTabSz="749808">
              <a:lnSpc>
                <a:spcPct val="100000"/>
              </a:lnSpc>
              <a:defRPr sz="3600">
                <a:latin typeface="+mj-lt"/>
                <a:ea typeface="+mj-ea"/>
                <a:cs typeface="+mj-cs"/>
                <a:sym typeface="Calibri"/>
              </a:defRPr>
            </a:lvl1pPr>
          </a:lstStyle>
          <a:p>
            <a:r>
              <a:t>PGP</a:t>
            </a:r>
          </a:p>
        </p:txBody>
      </p:sp>
      <p:pic>
        <p:nvPicPr>
          <p:cNvPr id="8196" name="Picture 4">
            <a:extLst>
              <a:ext uri="{FF2B5EF4-FFF2-40B4-BE49-F238E27FC236}">
                <a16:creationId xmlns:a16="http://schemas.microsoft.com/office/drawing/2014/main" id="{719FBB92-0241-1B48-BEE8-22642D6DE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40" y="1238076"/>
            <a:ext cx="7886700" cy="3954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PGP</a:t>
            </a:r>
          </a:p>
        </p:txBody>
      </p:sp>
      <p:sp>
        <p:nvSpPr>
          <p:cNvPr id="3" name="Text Placeholder 2">
            <a:extLst>
              <a:ext uri="{FF2B5EF4-FFF2-40B4-BE49-F238E27FC236}">
                <a16:creationId xmlns:a16="http://schemas.microsoft.com/office/drawing/2014/main" id="{14BC3B78-D438-554C-B2C8-060D82CCC649}"/>
              </a:ext>
            </a:extLst>
          </p:cNvPr>
          <p:cNvSpPr>
            <a:spLocks noGrp="1"/>
          </p:cNvSpPr>
          <p:nvPr>
            <p:ph type="body" idx="1"/>
          </p:nvPr>
        </p:nvSpPr>
        <p:spPr/>
        <p:txBody>
          <a:bodyPr/>
          <a:lstStyle/>
          <a:p>
            <a:endParaRPr lang="en-US"/>
          </a:p>
        </p:txBody>
      </p:sp>
      <p:pic>
        <p:nvPicPr>
          <p:cNvPr id="10246" name="Picture 6">
            <a:extLst>
              <a:ext uri="{FF2B5EF4-FFF2-40B4-BE49-F238E27FC236}">
                <a16:creationId xmlns:a16="http://schemas.microsoft.com/office/drawing/2014/main" id="{FF34D5EE-1736-754D-902E-CF098A3CE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5" y="557323"/>
            <a:ext cx="8293395" cy="512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0690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hapter 4: Public Key    ElGamal  Prof Bill Buchanan OBE http://asecuritysite.com/crypto04 http://asecuritysite.com/encryption"/>
          <p:cNvSpPr txBox="1">
            <a:spLocks noGrp="1"/>
          </p:cNvSpPr>
          <p:nvPr>
            <p:ph type="title" idx="4294967295"/>
          </p:nvPr>
        </p:nvSpPr>
        <p:spPr>
          <a:xfrm>
            <a:off x="277811" y="363933"/>
            <a:ext cx="5327653" cy="5147869"/>
          </a:xfrm>
          <a:prstGeom prst="rect">
            <a:avLst/>
          </a:prstGeom>
        </p:spPr>
        <p:txBody>
          <a:bodyPr lIns="45718" tIns="45718" rIns="45718" bIns="45718">
            <a:normAutofit fontScale="90000"/>
          </a:bodyPr>
          <a:lstStyle/>
          <a:p>
            <a:pPr defTabSz="905255">
              <a:lnSpc>
                <a:spcPct val="100000"/>
              </a:lnSpc>
              <a:defRPr sz="4356" b="1">
                <a:latin typeface="+mj-lt"/>
                <a:ea typeface="+mj-ea"/>
                <a:cs typeface="+mj-cs"/>
                <a:sym typeface="Calibri"/>
              </a:defRPr>
            </a:pPr>
            <a:r>
              <a:rPr lang="en-GB" dirty="0"/>
              <a:t>Unit 4:</a:t>
            </a:r>
            <a:r>
              <a:rPr dirty="0"/>
              <a:t> Public Key</a:t>
            </a:r>
            <a:br>
              <a:rPr dirty="0"/>
            </a:br>
            <a:br>
              <a:rPr dirty="0"/>
            </a:br>
            <a:r>
              <a:rPr lang="en-US" dirty="0"/>
              <a:t>AWS Key </a:t>
            </a:r>
            <a:br>
              <a:rPr lang="en-US" dirty="0"/>
            </a:br>
            <a:r>
              <a:rPr lang="en-US" dirty="0"/>
              <a:t>Management </a:t>
            </a:r>
            <a:br>
              <a:rPr lang="en-US" dirty="0"/>
            </a:br>
            <a:r>
              <a:rPr lang="en-US" dirty="0"/>
              <a:t>System</a:t>
            </a:r>
            <a:br>
              <a:rPr sz="1979" b="0" dirty="0"/>
            </a:br>
            <a:br>
              <a:rPr sz="1979" b="0" dirty="0"/>
            </a:br>
            <a:r>
              <a:rPr sz="2970" dirty="0">
                <a:solidFill>
                  <a:srgbClr val="000000"/>
                </a:solidFill>
              </a:rPr>
              <a:t>Prof Bill Buchanan OBE</a:t>
            </a:r>
            <a:br>
              <a:rPr sz="297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elgamal</a:t>
            </a:r>
            <a:br>
              <a:rPr sz="1979" b="0" dirty="0"/>
            </a:br>
            <a:endParaRPr sz="1979" b="0" dirty="0"/>
          </a:p>
        </p:txBody>
      </p:sp>
      <p:pic>
        <p:nvPicPr>
          <p:cNvPr id="3" name="Picture 2" descr="Text&#10;&#10;Description automatically generated">
            <a:extLst>
              <a:ext uri="{FF2B5EF4-FFF2-40B4-BE49-F238E27FC236}">
                <a16:creationId xmlns:a16="http://schemas.microsoft.com/office/drawing/2014/main" id="{CCD30834-C67E-3CC8-A36F-7D371BC6D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extLst>
      <p:ext uri="{BB962C8B-B14F-4D97-AF65-F5344CB8AC3E}">
        <p14:creationId xmlns:p14="http://schemas.microsoft.com/office/powerpoint/2010/main" val="412663122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KMS</a:t>
            </a:r>
          </a:p>
        </p:txBody>
      </p:sp>
      <p:pic>
        <p:nvPicPr>
          <p:cNvPr id="1028" name="Picture 4">
            <a:extLst>
              <a:ext uri="{FF2B5EF4-FFF2-40B4-BE49-F238E27FC236}">
                <a16:creationId xmlns:a16="http://schemas.microsoft.com/office/drawing/2014/main" id="{4683EEA4-9467-86B2-3280-1FBFB4EF0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8" y="1951630"/>
            <a:ext cx="4355055" cy="3763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8880FAB-C0F1-C1E0-E497-F7C8972C0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019" y="80160"/>
            <a:ext cx="4849321" cy="19220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155267E-6115-44FB-40E8-82EC55C5D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307248"/>
            <a:ext cx="4217158" cy="16810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 letter&#10;&#10;Description automatically generated">
            <a:extLst>
              <a:ext uri="{FF2B5EF4-FFF2-40B4-BE49-F238E27FC236}">
                <a16:creationId xmlns:a16="http://schemas.microsoft.com/office/drawing/2014/main" id="{6F72CFB0-1878-981E-A299-BE43FFFB5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4280208"/>
            <a:ext cx="4217159" cy="1354632"/>
          </a:xfrm>
          <a:prstGeom prst="rect">
            <a:avLst/>
          </a:prstGeom>
        </p:spPr>
      </p:pic>
      <p:cxnSp>
        <p:nvCxnSpPr>
          <p:cNvPr id="9" name="Straight Arrow Connector 8">
            <a:extLst>
              <a:ext uri="{FF2B5EF4-FFF2-40B4-BE49-F238E27FC236}">
                <a16:creationId xmlns:a16="http://schemas.microsoft.com/office/drawing/2014/main" id="{DBCB2766-7DD7-1C40-CDAF-22AF8D7D9975}"/>
              </a:ext>
            </a:extLst>
          </p:cNvPr>
          <p:cNvCxnSpPr/>
          <p:nvPr/>
        </p:nvCxnSpPr>
        <p:spPr>
          <a:xfrm flipH="1">
            <a:off x="2163879" y="736979"/>
            <a:ext cx="4195978" cy="1501254"/>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C64A22AA-E7F9-1956-3044-BE3FF5BA8B1A}"/>
              </a:ext>
            </a:extLst>
          </p:cNvPr>
          <p:cNvSpPr txBox="1"/>
          <p:nvPr/>
        </p:nvSpPr>
        <p:spPr>
          <a:xfrm>
            <a:off x="7068704" y="1951630"/>
            <a:ext cx="1990284"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Viewing public key</a:t>
            </a:r>
          </a:p>
        </p:txBody>
      </p:sp>
      <p:sp>
        <p:nvSpPr>
          <p:cNvPr id="11" name="TextBox 10">
            <a:extLst>
              <a:ext uri="{FF2B5EF4-FFF2-40B4-BE49-F238E27FC236}">
                <a16:creationId xmlns:a16="http://schemas.microsoft.com/office/drawing/2014/main" id="{5B551E8E-202B-3FA7-D571-2DB4EBDE96EF}"/>
              </a:ext>
            </a:extLst>
          </p:cNvPr>
          <p:cNvSpPr txBox="1"/>
          <p:nvPr/>
        </p:nvSpPr>
        <p:spPr>
          <a:xfrm>
            <a:off x="6935707" y="4057269"/>
            <a:ext cx="2208293"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Download public key</a:t>
            </a:r>
          </a:p>
        </p:txBody>
      </p:sp>
      <p:sp>
        <p:nvSpPr>
          <p:cNvPr id="12" name="Rectangle 11">
            <a:hlinkClick r:id="rId6"/>
            <a:extLst>
              <a:ext uri="{FF2B5EF4-FFF2-40B4-BE49-F238E27FC236}">
                <a16:creationId xmlns:a16="http://schemas.microsoft.com/office/drawing/2014/main" id="{478EC476-C41D-AF9A-66F8-6558B9DC1B91}"/>
              </a:ext>
            </a:extLst>
          </p:cNvPr>
          <p:cNvSpPr/>
          <p:nvPr/>
        </p:nvSpPr>
        <p:spPr>
          <a:xfrm>
            <a:off x="7356143" y="423081"/>
            <a:ext cx="1201003" cy="369328"/>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Helvetica"/>
              </a:rPr>
              <a:t>Demo</a:t>
            </a:r>
          </a:p>
        </p:txBody>
      </p:sp>
    </p:spTree>
    <p:extLst>
      <p:ext uri="{BB962C8B-B14F-4D97-AF65-F5344CB8AC3E}">
        <p14:creationId xmlns:p14="http://schemas.microsoft.com/office/powerpoint/2010/main" val="232079787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A436-A326-824B-A35D-8AF7D1BCB1A6}"/>
              </a:ext>
            </a:extLst>
          </p:cNvPr>
          <p:cNvSpPr>
            <a:spLocks noGrp="1"/>
          </p:cNvSpPr>
          <p:nvPr>
            <p:ph type="title"/>
          </p:nvPr>
        </p:nvSpPr>
        <p:spPr/>
        <p:txBody>
          <a:bodyPr/>
          <a:lstStyle/>
          <a:p>
            <a:r>
              <a:rPr lang="en-US" dirty="0"/>
              <a:t>HSM or </a:t>
            </a:r>
            <a:r>
              <a:rPr lang="en-US" dirty="0" err="1"/>
              <a:t>CloudHSM</a:t>
            </a:r>
            <a:endParaRPr lang="en-US" dirty="0"/>
          </a:p>
        </p:txBody>
      </p:sp>
      <p:pic>
        <p:nvPicPr>
          <p:cNvPr id="4" name="Picture 3" descr="Diagram&#10;&#10;Description automatically generated">
            <a:extLst>
              <a:ext uri="{FF2B5EF4-FFF2-40B4-BE49-F238E27FC236}">
                <a16:creationId xmlns:a16="http://schemas.microsoft.com/office/drawing/2014/main" id="{E2F00283-7A92-495C-6EDC-EBDE162F5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516" y="862784"/>
            <a:ext cx="6477948" cy="4687116"/>
          </a:xfrm>
          <a:prstGeom prst="rect">
            <a:avLst/>
          </a:prstGeom>
        </p:spPr>
      </p:pic>
    </p:spTree>
    <p:extLst>
      <p:ext uri="{BB962C8B-B14F-4D97-AF65-F5344CB8AC3E}">
        <p14:creationId xmlns:p14="http://schemas.microsoft.com/office/powerpoint/2010/main" val="279301507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hapter 4: Public Key   Basics RSA Elliptic Curve ElGamal  Prof Bill Buchanan OBE http://asecuritysite.com/crypto04 http://asecuritysite.com/encryption"/>
          <p:cNvSpPr txBox="1">
            <a:spLocks noGrp="1"/>
          </p:cNvSpPr>
          <p:nvPr>
            <p:ph type="title" idx="4294967295"/>
          </p:nvPr>
        </p:nvSpPr>
        <p:spPr>
          <a:xfrm>
            <a:off x="252411" y="335259"/>
            <a:ext cx="5327653" cy="5044482"/>
          </a:xfrm>
          <a:prstGeom prst="rect">
            <a:avLst/>
          </a:prstGeom>
        </p:spPr>
        <p:txBody>
          <a:bodyPr lIns="45718" tIns="45718" rIns="45718" bIns="45718">
            <a:normAutofit fontScale="90000"/>
          </a:bodyPr>
          <a:lstStyle/>
          <a:p>
            <a:pPr defTabSz="905255">
              <a:lnSpc>
                <a:spcPct val="100000"/>
              </a:lnSpc>
              <a:defRPr sz="4300" b="1">
                <a:latin typeface="+mj-lt"/>
                <a:ea typeface="+mj-ea"/>
                <a:cs typeface="+mj-cs"/>
                <a:sym typeface="Calibri"/>
              </a:defRPr>
            </a:pPr>
            <a:r>
              <a:rPr lang="en-GB" dirty="0"/>
              <a:t>Unit 4:</a:t>
            </a:r>
            <a:r>
              <a:rPr dirty="0"/>
              <a:t> Public Key</a:t>
            </a:r>
            <a:br>
              <a:rPr dirty="0"/>
            </a:br>
            <a:br>
              <a:rPr dirty="0"/>
            </a:br>
            <a:br>
              <a:rPr dirty="0"/>
            </a:br>
            <a:r>
              <a:rPr sz="1900" b="0" dirty="0"/>
              <a:t>Basics</a:t>
            </a:r>
            <a:br>
              <a:rPr sz="1900" b="0" dirty="0"/>
            </a:br>
            <a:r>
              <a:rPr sz="1900" b="0" dirty="0"/>
              <a:t>RSA</a:t>
            </a:r>
            <a:br>
              <a:rPr sz="1900" b="0" dirty="0"/>
            </a:br>
            <a:r>
              <a:rPr sz="1900" b="0" dirty="0"/>
              <a:t>Elliptic Curve</a:t>
            </a:r>
            <a:br>
              <a:rPr sz="1900" b="0" dirty="0"/>
            </a:br>
            <a:r>
              <a:rPr sz="1900" b="0" dirty="0" err="1"/>
              <a:t>ElGamal</a:t>
            </a:r>
            <a:br>
              <a:rPr lang="en-US" sz="1900" b="0" dirty="0"/>
            </a:br>
            <a:r>
              <a:rPr lang="en-GB" sz="1900" b="0" dirty="0"/>
              <a:t>KMS</a:t>
            </a:r>
            <a:br>
              <a:rPr sz="1900" b="0" dirty="0"/>
            </a:br>
            <a:br>
              <a:rPr sz="1900" b="0" dirty="0"/>
            </a:br>
            <a:r>
              <a:rPr sz="2900" dirty="0">
                <a:solidFill>
                  <a:srgbClr val="000000"/>
                </a:solidFill>
              </a:rPr>
              <a:t>Prof Bill Buchanan OBE</a:t>
            </a:r>
            <a:br>
              <a:rPr sz="2900" dirty="0">
                <a:solidFill>
                  <a:srgbClr val="000000"/>
                </a:solidFill>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rsa</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dirty="0" err="1">
                <a:sym typeface="Calibri"/>
              </a:rPr>
              <a:t>ecc</a:t>
            </a:r>
            <a:br>
              <a:rPr lang="en-GB" sz="2000" dirty="0">
                <a:sym typeface="Calibri"/>
              </a:rPr>
            </a:br>
            <a:r>
              <a:rPr lang="en-GB" sz="2000" dirty="0">
                <a:sym typeface="Calibri"/>
              </a:rPr>
              <a:t>https://</a:t>
            </a:r>
            <a:r>
              <a:rPr lang="en-GB" sz="2000" dirty="0" err="1">
                <a:sym typeface="Calibri"/>
              </a:rPr>
              <a:t>asecuritysite.com</a:t>
            </a:r>
            <a:r>
              <a:rPr lang="en-GB" sz="2000" dirty="0">
                <a:sym typeface="Calibri"/>
              </a:rPr>
              <a:t>/</a:t>
            </a:r>
            <a:r>
              <a:rPr lang="en-GB" sz="2000">
                <a:sym typeface="Calibri"/>
              </a:rPr>
              <a:t>elgamal</a:t>
            </a:r>
            <a:br>
              <a:rPr sz="1900" b="0" dirty="0"/>
            </a:br>
            <a:endParaRPr sz="1900" b="0" dirty="0"/>
          </a:p>
        </p:txBody>
      </p:sp>
      <p:sp>
        <p:nvSpPr>
          <p:cNvPr id="3" name="AutoShape 2">
            <a:extLst>
              <a:ext uri="{FF2B5EF4-FFF2-40B4-BE49-F238E27FC236}">
                <a16:creationId xmlns:a16="http://schemas.microsoft.com/office/drawing/2014/main" id="{BCABC707-D7DD-C9E6-9777-2DCA6A0728AA}"/>
              </a:ext>
            </a:extLst>
          </p:cNvPr>
          <p:cNvSpPr>
            <a:spLocks noChangeAspect="1" noChangeArrowheads="1"/>
          </p:cNvSpPr>
          <p:nvPr/>
        </p:nvSpPr>
        <p:spPr bwMode="auto">
          <a:xfrm>
            <a:off x="0" y="973138"/>
            <a:ext cx="9144000" cy="3768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Text&#10;&#10;Description automatically generated">
            <a:extLst>
              <a:ext uri="{FF2B5EF4-FFF2-40B4-BE49-F238E27FC236}">
                <a16:creationId xmlns:a16="http://schemas.microsoft.com/office/drawing/2014/main" id="{05F3D22E-E35A-50C2-EA4F-FE1363C58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10" y="1094333"/>
            <a:ext cx="4204986" cy="3526333"/>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p:cNvSpPr txBox="1">
            <a:spLocks noGrp="1"/>
          </p:cNvSpPr>
          <p:nvPr>
            <p:ph type="title" idx="4294967295"/>
          </p:nvPr>
        </p:nvSpPr>
        <p:spPr>
          <a:xfrm>
            <a:off x="868679" y="491489"/>
            <a:ext cx="7406641" cy="857251"/>
          </a:xfrm>
          <a:prstGeom prst="rect">
            <a:avLst/>
          </a:prstGeom>
        </p:spPr>
        <p:txBody>
          <a:bodyPr lIns="41147" tIns="41147" rIns="41147" bIns="41147">
            <a:normAutofit/>
          </a:bodyPr>
          <a:lstStyle/>
          <a:p>
            <a:pPr>
              <a:defRPr sz="4200"/>
            </a:pPr>
            <a:endParaRPr/>
          </a:p>
        </p:txBody>
      </p:sp>
      <p:sp>
        <p:nvSpPr>
          <p:cNvPr id="57" name="Body"/>
          <p:cNvSpPr txBox="1">
            <a:spLocks noGrp="1"/>
          </p:cNvSpPr>
          <p:nvPr>
            <p:ph type="body" idx="4294967295"/>
          </p:nvPr>
        </p:nvSpPr>
        <p:spPr>
          <a:xfrm>
            <a:off x="868679" y="1485899"/>
            <a:ext cx="7406641" cy="3394712"/>
          </a:xfrm>
          <a:prstGeom prst="rect">
            <a:avLst/>
          </a:prstGeom>
        </p:spPr>
        <p:txBody>
          <a:bodyPr lIns="41147" tIns="41147" rIns="41147" bIns="41147">
            <a:normAutofit/>
          </a:bodyPr>
          <a:lstStyle/>
          <a:p>
            <a:pPr marL="321468" indent="-321468">
              <a:buChar char="•"/>
              <a:defRPr sz="3000"/>
            </a:pPr>
            <a:endParaRPr/>
          </a:p>
        </p:txBody>
      </p:sp>
      <p:pic>
        <p:nvPicPr>
          <p:cNvPr id="58" name="Image" descr="Image"/>
          <p:cNvPicPr>
            <a:picLocks noChangeAspect="1"/>
          </p:cNvPicPr>
          <p:nvPr/>
        </p:nvPicPr>
        <p:blipFill>
          <a:blip r:embed="rId2"/>
          <a:stretch>
            <a:fillRect/>
          </a:stretch>
        </p:blipFill>
        <p:spPr>
          <a:xfrm>
            <a:off x="605789" y="1137950"/>
            <a:ext cx="8229602" cy="4090610"/>
          </a:xfrm>
          <a:prstGeom prst="rect">
            <a:avLst/>
          </a:prstGeom>
          <a:ln w="12700">
            <a:miter lim="400000"/>
          </a:ln>
        </p:spPr>
      </p:pic>
      <p:sp>
        <p:nvSpPr>
          <p:cNvPr id="59" name="Overview"/>
          <p:cNvSpPr txBox="1"/>
          <p:nvPr/>
        </p:nvSpPr>
        <p:spPr>
          <a:xfrm>
            <a:off x="434339" y="313231"/>
            <a:ext cx="7098032" cy="5847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0860" tIns="30860" rIns="30860" bIns="30860"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Overview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descr="Image"/>
          <p:cNvPicPr>
            <a:picLocks noChangeAspect="1"/>
          </p:cNvPicPr>
          <p:nvPr/>
        </p:nvPicPr>
        <p:blipFill>
          <a:blip r:embed="rId2"/>
          <a:stretch>
            <a:fillRect/>
          </a:stretch>
        </p:blipFill>
        <p:spPr>
          <a:xfrm>
            <a:off x="80870" y="2443010"/>
            <a:ext cx="1637021" cy="2250220"/>
          </a:xfrm>
          <a:prstGeom prst="rect">
            <a:avLst/>
          </a:prstGeom>
          <a:ln w="12700">
            <a:miter lim="400000"/>
          </a:ln>
        </p:spPr>
      </p:pic>
      <p:grpSp>
        <p:nvGrpSpPr>
          <p:cNvPr id="64" name="Image"/>
          <p:cNvGrpSpPr/>
          <p:nvPr/>
        </p:nvGrpSpPr>
        <p:grpSpPr>
          <a:xfrm>
            <a:off x="1509975" y="1108006"/>
            <a:ext cx="6244433" cy="4039160"/>
            <a:chOff x="0" y="0"/>
            <a:chExt cx="6244432" cy="4039159"/>
          </a:xfrm>
        </p:grpSpPr>
        <p:pic>
          <p:nvPicPr>
            <p:cNvPr id="63" name="Image" descr="Image"/>
            <p:cNvPicPr>
              <a:picLocks noChangeAspect="1"/>
            </p:cNvPicPr>
            <p:nvPr/>
          </p:nvPicPr>
          <p:blipFill>
            <a:blip r:embed="rId3"/>
            <a:stretch>
              <a:fillRect/>
            </a:stretch>
          </p:blipFill>
          <p:spPr>
            <a:xfrm>
              <a:off x="76200" y="76200"/>
              <a:ext cx="6092033" cy="3874060"/>
            </a:xfrm>
            <a:prstGeom prst="rect">
              <a:avLst/>
            </a:prstGeom>
            <a:ln>
              <a:noFill/>
            </a:ln>
            <a:effectLst/>
          </p:spPr>
        </p:pic>
        <p:pic>
          <p:nvPicPr>
            <p:cNvPr id="62" name="Image" descr="Image"/>
            <p:cNvPicPr>
              <a:picLocks/>
            </p:cNvPicPr>
            <p:nvPr/>
          </p:nvPicPr>
          <p:blipFill>
            <a:blip r:embed="rId4"/>
            <a:stretch>
              <a:fillRect/>
            </a:stretch>
          </p:blipFill>
          <p:spPr>
            <a:xfrm>
              <a:off x="0" y="0"/>
              <a:ext cx="6244433" cy="4039160"/>
            </a:xfrm>
            <a:prstGeom prst="rect">
              <a:avLst/>
            </a:prstGeom>
            <a:effectLst/>
          </p:spPr>
        </p:pic>
      </p:grpSp>
      <p:sp>
        <p:nvSpPr>
          <p:cNvPr id="65" name="Crypto Wars"/>
          <p:cNvSpPr txBox="1">
            <a:spLocks noGrp="1"/>
          </p:cNvSpPr>
          <p:nvPr>
            <p:ph type="title"/>
          </p:nvPr>
        </p:nvSpPr>
        <p:spPr>
          <a:xfrm>
            <a:off x="57608" y="315227"/>
            <a:ext cx="4436270" cy="365457"/>
          </a:xfrm>
          <a:prstGeom prst="rect">
            <a:avLst/>
          </a:prstGeom>
        </p:spPr>
        <p:txBody>
          <a:bodyPr>
            <a:normAutofit fontScale="90000"/>
          </a:bodyPr>
          <a:lstStyle>
            <a:lvl1pPr defTabSz="701040">
              <a:defRPr sz="2576"/>
            </a:lvl1pPr>
          </a:lstStyle>
          <a:p>
            <a:r>
              <a:t>Crypto Wars</a:t>
            </a:r>
          </a:p>
        </p:txBody>
      </p:sp>
      <p:grpSp>
        <p:nvGrpSpPr>
          <p:cNvPr id="68" name="Screen Shot 2017-10-11 at 21.25.14.png"/>
          <p:cNvGrpSpPr/>
          <p:nvPr/>
        </p:nvGrpSpPr>
        <p:grpSpPr>
          <a:xfrm>
            <a:off x="1260235" y="1099720"/>
            <a:ext cx="3615340" cy="3521563"/>
            <a:chOff x="0" y="0"/>
            <a:chExt cx="3615339" cy="3521562"/>
          </a:xfrm>
        </p:grpSpPr>
        <p:pic>
          <p:nvPicPr>
            <p:cNvPr id="67" name="Screen Shot 2017-10-11 at 21.25.14.png" descr="Screen Shot 2017-10-11 at 21.25.14.png"/>
            <p:cNvPicPr>
              <a:picLocks noChangeAspect="1"/>
            </p:cNvPicPr>
            <p:nvPr/>
          </p:nvPicPr>
          <p:blipFill>
            <a:blip r:embed="rId5"/>
            <a:stretch>
              <a:fillRect/>
            </a:stretch>
          </p:blipFill>
          <p:spPr>
            <a:xfrm>
              <a:off x="50800" y="50800"/>
              <a:ext cx="3513740" cy="3407263"/>
            </a:xfrm>
            <a:prstGeom prst="rect">
              <a:avLst/>
            </a:prstGeom>
            <a:ln>
              <a:noFill/>
            </a:ln>
            <a:effectLst/>
          </p:spPr>
        </p:pic>
        <p:pic>
          <p:nvPicPr>
            <p:cNvPr id="66" name="Screen Shot 2017-10-11 at 21.25.14.png" descr="Screen Shot 2017-10-11 at 21.25.14.png"/>
            <p:cNvPicPr>
              <a:picLocks/>
            </p:cNvPicPr>
            <p:nvPr/>
          </p:nvPicPr>
          <p:blipFill>
            <a:blip r:embed="rId6"/>
            <a:stretch>
              <a:fillRect/>
            </a:stretch>
          </p:blipFill>
          <p:spPr>
            <a:xfrm>
              <a:off x="0" y="0"/>
              <a:ext cx="3615340" cy="3521563"/>
            </a:xfrm>
            <a:prstGeom prst="rect">
              <a:avLst/>
            </a:prstGeom>
            <a:effectLst/>
          </p:spPr>
        </p:pic>
      </p:grpSp>
      <p:grpSp>
        <p:nvGrpSpPr>
          <p:cNvPr id="71" name="Screen Shot 2017-10-11 at 21.26.41.png"/>
          <p:cNvGrpSpPr/>
          <p:nvPr/>
        </p:nvGrpSpPr>
        <p:grpSpPr>
          <a:xfrm>
            <a:off x="4099718" y="2099468"/>
            <a:ext cx="2230439" cy="1507333"/>
            <a:chOff x="0" y="0"/>
            <a:chExt cx="2230437" cy="1507331"/>
          </a:xfrm>
        </p:grpSpPr>
        <p:pic>
          <p:nvPicPr>
            <p:cNvPr id="70" name="Screen Shot 2017-10-11 at 21.26.41.png" descr="Screen Shot 2017-10-11 at 21.26.41.png"/>
            <p:cNvPicPr>
              <a:picLocks noChangeAspect="1"/>
            </p:cNvPicPr>
            <p:nvPr/>
          </p:nvPicPr>
          <p:blipFill>
            <a:blip r:embed="rId7"/>
            <a:stretch>
              <a:fillRect/>
            </a:stretch>
          </p:blipFill>
          <p:spPr>
            <a:xfrm>
              <a:off x="50800" y="50800"/>
              <a:ext cx="2128838" cy="1393032"/>
            </a:xfrm>
            <a:prstGeom prst="rect">
              <a:avLst/>
            </a:prstGeom>
            <a:ln>
              <a:noFill/>
            </a:ln>
            <a:effectLst/>
          </p:spPr>
        </p:pic>
        <p:pic>
          <p:nvPicPr>
            <p:cNvPr id="69" name="Screen Shot 2017-10-11 at 21.26.41.png" descr="Screen Shot 2017-10-11 at 21.26.41.png"/>
            <p:cNvPicPr>
              <a:picLocks/>
            </p:cNvPicPr>
            <p:nvPr/>
          </p:nvPicPr>
          <p:blipFill>
            <a:blip r:embed="rId8"/>
            <a:stretch>
              <a:fillRect/>
            </a:stretch>
          </p:blipFill>
          <p:spPr>
            <a:xfrm>
              <a:off x="0" y="0"/>
              <a:ext cx="2230438" cy="1507332"/>
            </a:xfrm>
            <a:prstGeom prst="rect">
              <a:avLst/>
            </a:prstGeom>
            <a:effectLst/>
          </p:spPr>
        </p:pic>
      </p:grpSp>
      <p:grpSp>
        <p:nvGrpSpPr>
          <p:cNvPr id="74" name="Screen Shot 2017-10-11 at 22.13.16.png"/>
          <p:cNvGrpSpPr/>
          <p:nvPr/>
        </p:nvGrpSpPr>
        <p:grpSpPr>
          <a:xfrm>
            <a:off x="1665648" y="983257"/>
            <a:ext cx="4059238" cy="3750470"/>
            <a:chOff x="0" y="0"/>
            <a:chExt cx="4059237" cy="3750468"/>
          </a:xfrm>
        </p:grpSpPr>
        <p:pic>
          <p:nvPicPr>
            <p:cNvPr id="73" name="Screen Shot 2017-10-11 at 22.13.16.png" descr="Screen Shot 2017-10-11 at 22.13.16.png"/>
            <p:cNvPicPr>
              <a:picLocks noChangeAspect="1"/>
            </p:cNvPicPr>
            <p:nvPr/>
          </p:nvPicPr>
          <p:blipFill>
            <a:blip r:embed="rId9"/>
            <a:stretch>
              <a:fillRect/>
            </a:stretch>
          </p:blipFill>
          <p:spPr>
            <a:xfrm>
              <a:off x="50800" y="50800"/>
              <a:ext cx="3957638" cy="3636169"/>
            </a:xfrm>
            <a:prstGeom prst="rect">
              <a:avLst/>
            </a:prstGeom>
            <a:ln>
              <a:noFill/>
            </a:ln>
            <a:effectLst/>
          </p:spPr>
        </p:pic>
        <p:pic>
          <p:nvPicPr>
            <p:cNvPr id="72" name="Screen Shot 2017-10-11 at 22.13.16.png" descr="Screen Shot 2017-10-11 at 22.13.16.png"/>
            <p:cNvPicPr>
              <a:picLocks/>
            </p:cNvPicPr>
            <p:nvPr/>
          </p:nvPicPr>
          <p:blipFill>
            <a:blip r:embed="rId10"/>
            <a:stretch>
              <a:fillRect/>
            </a:stretch>
          </p:blipFill>
          <p:spPr>
            <a:xfrm>
              <a:off x="0" y="0"/>
              <a:ext cx="4059238" cy="3750469"/>
            </a:xfrm>
            <a:prstGeom prst="rect">
              <a:avLst/>
            </a:prstGeom>
            <a:effectLst/>
          </p:spPr>
        </p:pic>
      </p:grpSp>
      <p:grpSp>
        <p:nvGrpSpPr>
          <p:cNvPr id="77" name="Screen Shot 2017-10-11 at 22.14.00.png"/>
          <p:cNvGrpSpPr/>
          <p:nvPr/>
        </p:nvGrpSpPr>
        <p:grpSpPr>
          <a:xfrm>
            <a:off x="1795740" y="798231"/>
            <a:ext cx="3799054" cy="3750470"/>
            <a:chOff x="0" y="0"/>
            <a:chExt cx="3799052" cy="3750468"/>
          </a:xfrm>
        </p:grpSpPr>
        <p:pic>
          <p:nvPicPr>
            <p:cNvPr id="76" name="Screen Shot 2017-10-11 at 22.14.00.png" descr="Screen Shot 2017-10-11 at 22.14.00.png"/>
            <p:cNvPicPr>
              <a:picLocks noChangeAspect="1"/>
            </p:cNvPicPr>
            <p:nvPr/>
          </p:nvPicPr>
          <p:blipFill>
            <a:blip r:embed="rId11"/>
            <a:stretch>
              <a:fillRect/>
            </a:stretch>
          </p:blipFill>
          <p:spPr>
            <a:xfrm>
              <a:off x="50800" y="50800"/>
              <a:ext cx="3697453" cy="3636169"/>
            </a:xfrm>
            <a:prstGeom prst="rect">
              <a:avLst/>
            </a:prstGeom>
            <a:ln>
              <a:noFill/>
            </a:ln>
            <a:effectLst/>
          </p:spPr>
        </p:pic>
        <p:pic>
          <p:nvPicPr>
            <p:cNvPr id="75" name="Screen Shot 2017-10-11 at 22.14.00.png" descr="Screen Shot 2017-10-11 at 22.14.00.png"/>
            <p:cNvPicPr>
              <a:picLocks/>
            </p:cNvPicPr>
            <p:nvPr/>
          </p:nvPicPr>
          <p:blipFill>
            <a:blip r:embed="rId12"/>
            <a:stretch>
              <a:fillRect/>
            </a:stretch>
          </p:blipFill>
          <p:spPr>
            <a:xfrm>
              <a:off x="0" y="0"/>
              <a:ext cx="3799053" cy="3750469"/>
            </a:xfrm>
            <a:prstGeom prst="rect">
              <a:avLst/>
            </a:prstGeom>
            <a:effectLst/>
          </p:spPr>
        </p:pic>
      </p:grpSp>
      <p:grpSp>
        <p:nvGrpSpPr>
          <p:cNvPr id="80" name="Screen Shot 2017-10-11 at 22.14.53.png"/>
          <p:cNvGrpSpPr/>
          <p:nvPr/>
        </p:nvGrpSpPr>
        <p:grpSpPr>
          <a:xfrm>
            <a:off x="1295995" y="982373"/>
            <a:ext cx="5727459" cy="3658201"/>
            <a:chOff x="0" y="0"/>
            <a:chExt cx="5727457" cy="3658199"/>
          </a:xfrm>
        </p:grpSpPr>
        <p:pic>
          <p:nvPicPr>
            <p:cNvPr id="79" name="Screen Shot 2017-10-11 at 22.14.53.png" descr="Screen Shot 2017-10-11 at 22.14.53.png"/>
            <p:cNvPicPr>
              <a:picLocks noChangeAspect="1"/>
            </p:cNvPicPr>
            <p:nvPr/>
          </p:nvPicPr>
          <p:blipFill>
            <a:blip r:embed="rId13"/>
            <a:stretch>
              <a:fillRect/>
            </a:stretch>
          </p:blipFill>
          <p:spPr>
            <a:xfrm>
              <a:off x="50800" y="50800"/>
              <a:ext cx="5625858" cy="3543900"/>
            </a:xfrm>
            <a:prstGeom prst="rect">
              <a:avLst/>
            </a:prstGeom>
            <a:ln>
              <a:noFill/>
            </a:ln>
            <a:effectLst/>
          </p:spPr>
        </p:pic>
        <p:pic>
          <p:nvPicPr>
            <p:cNvPr id="78" name="Screen Shot 2017-10-11 at 22.14.53.png" descr="Screen Shot 2017-10-11 at 22.14.53.png"/>
            <p:cNvPicPr>
              <a:picLocks/>
            </p:cNvPicPr>
            <p:nvPr/>
          </p:nvPicPr>
          <p:blipFill>
            <a:blip r:embed="rId14"/>
            <a:stretch>
              <a:fillRect/>
            </a:stretch>
          </p:blipFill>
          <p:spPr>
            <a:xfrm>
              <a:off x="0" y="0"/>
              <a:ext cx="5727458" cy="3658200"/>
            </a:xfrm>
            <a:prstGeom prst="rect">
              <a:avLst/>
            </a:prstGeom>
            <a:effectLst/>
          </p:spPr>
        </p:pic>
      </p:grpSp>
      <p:grpSp>
        <p:nvGrpSpPr>
          <p:cNvPr id="83" name="DOiBBuAW0AAr1te.jpg"/>
          <p:cNvGrpSpPr/>
          <p:nvPr/>
        </p:nvGrpSpPr>
        <p:grpSpPr>
          <a:xfrm>
            <a:off x="6449118" y="591169"/>
            <a:ext cx="2582018" cy="4523931"/>
            <a:chOff x="0" y="0"/>
            <a:chExt cx="2582016" cy="4523929"/>
          </a:xfrm>
        </p:grpSpPr>
        <p:pic>
          <p:nvPicPr>
            <p:cNvPr id="82" name="DOiBBuAW0AAr1te.jpg" descr="DOiBBuAW0AAr1te.jpg"/>
            <p:cNvPicPr>
              <a:picLocks noChangeAspect="1"/>
            </p:cNvPicPr>
            <p:nvPr/>
          </p:nvPicPr>
          <p:blipFill>
            <a:blip r:embed="rId15"/>
            <a:stretch>
              <a:fillRect/>
            </a:stretch>
          </p:blipFill>
          <p:spPr>
            <a:xfrm>
              <a:off x="50800" y="50800"/>
              <a:ext cx="2480417" cy="4409630"/>
            </a:xfrm>
            <a:prstGeom prst="rect">
              <a:avLst/>
            </a:prstGeom>
            <a:ln>
              <a:noFill/>
            </a:ln>
            <a:effectLst/>
          </p:spPr>
        </p:pic>
        <p:pic>
          <p:nvPicPr>
            <p:cNvPr id="81" name="DOiBBuAW0AAr1te.jpg" descr="DOiBBuAW0AAr1te.jpg"/>
            <p:cNvPicPr>
              <a:picLocks/>
            </p:cNvPicPr>
            <p:nvPr/>
          </p:nvPicPr>
          <p:blipFill>
            <a:blip r:embed="rId16"/>
            <a:stretch>
              <a:fillRect/>
            </a:stretch>
          </p:blipFill>
          <p:spPr>
            <a:xfrm>
              <a:off x="0" y="0"/>
              <a:ext cx="2582017" cy="4523930"/>
            </a:xfrm>
            <a:prstGeom prst="rect">
              <a:avLst/>
            </a:prstGeom>
            <a:effectLst/>
          </p:spPr>
        </p:pic>
      </p:grpSp>
      <p:grpSp>
        <p:nvGrpSpPr>
          <p:cNvPr id="86" name="Screen Shot 2017-11-19 at 16.00.08.png"/>
          <p:cNvGrpSpPr/>
          <p:nvPr/>
        </p:nvGrpSpPr>
        <p:grpSpPr>
          <a:xfrm>
            <a:off x="415717" y="836496"/>
            <a:ext cx="4367753" cy="1656864"/>
            <a:chOff x="0" y="0"/>
            <a:chExt cx="4367752" cy="1656863"/>
          </a:xfrm>
        </p:grpSpPr>
        <p:pic>
          <p:nvPicPr>
            <p:cNvPr id="85" name="Screen Shot 2017-11-19 at 16.00.08.png" descr="Screen Shot 2017-11-19 at 16.00.08.png"/>
            <p:cNvPicPr>
              <a:picLocks noChangeAspect="1"/>
            </p:cNvPicPr>
            <p:nvPr/>
          </p:nvPicPr>
          <p:blipFill>
            <a:blip r:embed="rId17"/>
            <a:stretch>
              <a:fillRect/>
            </a:stretch>
          </p:blipFill>
          <p:spPr>
            <a:xfrm>
              <a:off x="50800" y="50800"/>
              <a:ext cx="4266153" cy="1542564"/>
            </a:xfrm>
            <a:prstGeom prst="rect">
              <a:avLst/>
            </a:prstGeom>
            <a:ln>
              <a:noFill/>
            </a:ln>
            <a:effectLst/>
          </p:spPr>
        </p:pic>
        <p:pic>
          <p:nvPicPr>
            <p:cNvPr id="84" name="Screen Shot 2017-11-19 at 16.00.08.png" descr="Screen Shot 2017-11-19 at 16.00.08.png"/>
            <p:cNvPicPr>
              <a:picLocks/>
            </p:cNvPicPr>
            <p:nvPr/>
          </p:nvPicPr>
          <p:blipFill>
            <a:blip r:embed="rId18"/>
            <a:stretch>
              <a:fillRect/>
            </a:stretch>
          </p:blipFill>
          <p:spPr>
            <a:xfrm>
              <a:off x="0" y="0"/>
              <a:ext cx="4367753" cy="1656864"/>
            </a:xfrm>
            <a:prstGeom prst="rect">
              <a:avLst/>
            </a:prstGeom>
            <a:effectLst/>
          </p:spPr>
        </p:pic>
      </p:grpSp>
      <p:grpSp>
        <p:nvGrpSpPr>
          <p:cNvPr id="89" name="investigatory_powers_bill.jpg"/>
          <p:cNvGrpSpPr/>
          <p:nvPr/>
        </p:nvGrpSpPr>
        <p:grpSpPr>
          <a:xfrm>
            <a:off x="3081347" y="1396886"/>
            <a:ext cx="5727458" cy="2927230"/>
            <a:chOff x="0" y="0"/>
            <a:chExt cx="5727457" cy="2927228"/>
          </a:xfrm>
        </p:grpSpPr>
        <p:pic>
          <p:nvPicPr>
            <p:cNvPr id="88" name="investigatory_powers_bill.jpg" descr="investigatory_powers_bill.jpg"/>
            <p:cNvPicPr>
              <a:picLocks noChangeAspect="1"/>
            </p:cNvPicPr>
            <p:nvPr/>
          </p:nvPicPr>
          <p:blipFill>
            <a:blip r:embed="rId19"/>
            <a:stretch>
              <a:fillRect/>
            </a:stretch>
          </p:blipFill>
          <p:spPr>
            <a:xfrm>
              <a:off x="50800" y="50800"/>
              <a:ext cx="5625858" cy="2812929"/>
            </a:xfrm>
            <a:prstGeom prst="rect">
              <a:avLst/>
            </a:prstGeom>
            <a:ln>
              <a:noFill/>
            </a:ln>
            <a:effectLst/>
          </p:spPr>
        </p:pic>
        <p:pic>
          <p:nvPicPr>
            <p:cNvPr id="87" name="investigatory_powers_bill.jpg" descr="investigatory_powers_bill.jpg"/>
            <p:cNvPicPr>
              <a:picLocks/>
            </p:cNvPicPr>
            <p:nvPr/>
          </p:nvPicPr>
          <p:blipFill>
            <a:blip r:embed="rId20"/>
            <a:stretch>
              <a:fillRect/>
            </a:stretch>
          </p:blipFill>
          <p:spPr>
            <a:xfrm>
              <a:off x="0" y="0"/>
              <a:ext cx="5727458" cy="2927229"/>
            </a:xfrm>
            <a:prstGeom prst="rect">
              <a:avLst/>
            </a:prstGeom>
            <a:effectLst/>
          </p:spPr>
        </p:pic>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68"/>
                                        </p:tgtEl>
                                        <p:attrNameLst>
                                          <p:attrName>style.visibility</p:attrName>
                                        </p:attrNameLst>
                                      </p:cBhvr>
                                      <p:to>
                                        <p:strVal val="visible"/>
                                      </p:to>
                                    </p:set>
                                    <p:anim calcmode="lin" valueType="num">
                                      <p:cBhvr>
                                        <p:cTn id="7" dur="1000" fill="hold"/>
                                        <p:tgtEl>
                                          <p:spTgt spid="68"/>
                                        </p:tgtEl>
                                        <p:attrNameLst>
                                          <p:attrName>ppt_x</p:attrName>
                                        </p:attrNameLst>
                                      </p:cBhvr>
                                      <p:tavLst>
                                        <p:tav tm="0">
                                          <p:val>
                                            <p:strVal val="0-#ppt_w/2"/>
                                          </p:val>
                                        </p:tav>
                                        <p:tav tm="100000">
                                          <p:val>
                                            <p:strVal val="#ppt_x"/>
                                          </p:val>
                                        </p:tav>
                                      </p:tavLst>
                                    </p:anim>
                                    <p:anim calcmode="lin" valueType="num">
                                      <p:cBhvr>
                                        <p:cTn id="8" dur="10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71"/>
                                        </p:tgtEl>
                                        <p:attrNameLst>
                                          <p:attrName>style.visibility</p:attrName>
                                        </p:attrNameLst>
                                      </p:cBhvr>
                                      <p:to>
                                        <p:strVal val="visible"/>
                                      </p:to>
                                    </p:set>
                                    <p:anim calcmode="lin" valueType="num">
                                      <p:cBhvr>
                                        <p:cTn id="13" dur="1000" fill="hold"/>
                                        <p:tgtEl>
                                          <p:spTgt spid="71"/>
                                        </p:tgtEl>
                                        <p:attrNameLst>
                                          <p:attrName>ppt_x</p:attrName>
                                        </p:attrNameLst>
                                      </p:cBhvr>
                                      <p:tavLst>
                                        <p:tav tm="0">
                                          <p:val>
                                            <p:strVal val="0-#ppt_w/2"/>
                                          </p:val>
                                        </p:tav>
                                        <p:tav tm="100000">
                                          <p:val>
                                            <p:strVal val="#ppt_x"/>
                                          </p:val>
                                        </p:tav>
                                      </p:tavLst>
                                    </p:anim>
                                    <p:anim calcmode="lin" valueType="num">
                                      <p:cBhvr>
                                        <p:cTn id="1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74"/>
                                        </p:tgtEl>
                                        <p:attrNameLst>
                                          <p:attrName>style.visibility</p:attrName>
                                        </p:attrNameLst>
                                      </p:cBhvr>
                                      <p:to>
                                        <p:strVal val="visible"/>
                                      </p:to>
                                    </p:set>
                                    <p:anim calcmode="lin" valueType="num">
                                      <p:cBhvr>
                                        <p:cTn id="19" dur="1000" fill="hold"/>
                                        <p:tgtEl>
                                          <p:spTgt spid="74"/>
                                        </p:tgtEl>
                                        <p:attrNameLst>
                                          <p:attrName>ppt_x</p:attrName>
                                        </p:attrNameLst>
                                      </p:cBhvr>
                                      <p:tavLst>
                                        <p:tav tm="0">
                                          <p:val>
                                            <p:strVal val="0-#ppt_w/2"/>
                                          </p:val>
                                        </p:tav>
                                        <p:tav tm="100000">
                                          <p:val>
                                            <p:strVal val="#ppt_x"/>
                                          </p:val>
                                        </p:tav>
                                      </p:tavLst>
                                    </p:anim>
                                    <p:anim calcmode="lin" valueType="num">
                                      <p:cBhvr>
                                        <p:cTn id="20"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77"/>
                                        </p:tgtEl>
                                        <p:attrNameLst>
                                          <p:attrName>style.visibility</p:attrName>
                                        </p:attrNameLst>
                                      </p:cBhvr>
                                      <p:to>
                                        <p:strVal val="visible"/>
                                      </p:to>
                                    </p:set>
                                    <p:anim calcmode="lin" valueType="num">
                                      <p:cBhvr>
                                        <p:cTn id="25" dur="1000" fill="hold"/>
                                        <p:tgtEl>
                                          <p:spTgt spid="77"/>
                                        </p:tgtEl>
                                        <p:attrNameLst>
                                          <p:attrName>ppt_x</p:attrName>
                                        </p:attrNameLst>
                                      </p:cBhvr>
                                      <p:tavLst>
                                        <p:tav tm="0">
                                          <p:val>
                                            <p:strVal val="0-#ppt_w/2"/>
                                          </p:val>
                                        </p:tav>
                                        <p:tav tm="100000">
                                          <p:val>
                                            <p:strVal val="#ppt_x"/>
                                          </p:val>
                                        </p:tav>
                                      </p:tavLst>
                                    </p:anim>
                                    <p:anim calcmode="lin" valueType="num">
                                      <p:cBhvr>
                                        <p:cTn id="26" dur="10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p:tmAbs val="0"/>
                                  </p:iterate>
                                  <p:childTnLst>
                                    <p:set>
                                      <p:cBhvr>
                                        <p:cTn id="30" fill="hold"/>
                                        <p:tgtEl>
                                          <p:spTgt spid="80"/>
                                        </p:tgtEl>
                                        <p:attrNameLst>
                                          <p:attrName>style.visibility</p:attrName>
                                        </p:attrNameLst>
                                      </p:cBhvr>
                                      <p:to>
                                        <p:strVal val="visible"/>
                                      </p:to>
                                    </p:set>
                                    <p:anim calcmode="lin" valueType="num">
                                      <p:cBhvr>
                                        <p:cTn id="31" dur="1000" fill="hold"/>
                                        <p:tgtEl>
                                          <p:spTgt spid="80"/>
                                        </p:tgtEl>
                                        <p:attrNameLst>
                                          <p:attrName>ppt_x</p:attrName>
                                        </p:attrNameLst>
                                      </p:cBhvr>
                                      <p:tavLst>
                                        <p:tav tm="0">
                                          <p:val>
                                            <p:strVal val="0-#ppt_w/2"/>
                                          </p:val>
                                        </p:tav>
                                        <p:tav tm="100000">
                                          <p:val>
                                            <p:strVal val="#ppt_x"/>
                                          </p:val>
                                        </p:tav>
                                      </p:tavLst>
                                    </p:anim>
                                    <p:anim calcmode="lin" valueType="num">
                                      <p:cBhvr>
                                        <p:cTn id="32"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iterate>
                                    <p:tmAbs val="0"/>
                                  </p:iterate>
                                  <p:childTnLst>
                                    <p:set>
                                      <p:cBhvr>
                                        <p:cTn id="36" fill="hold"/>
                                        <p:tgtEl>
                                          <p:spTgt spid="83"/>
                                        </p:tgtEl>
                                        <p:attrNameLst>
                                          <p:attrName>style.visibility</p:attrName>
                                        </p:attrNameLst>
                                      </p:cBhvr>
                                      <p:to>
                                        <p:strVal val="visible"/>
                                      </p:to>
                                    </p:set>
                                    <p:anim calcmode="lin" valueType="num">
                                      <p:cBhvr>
                                        <p:cTn id="37" dur="1000" fill="hold"/>
                                        <p:tgtEl>
                                          <p:spTgt spid="83"/>
                                        </p:tgtEl>
                                        <p:attrNameLst>
                                          <p:attrName>ppt_x</p:attrName>
                                        </p:attrNameLst>
                                      </p:cBhvr>
                                      <p:tavLst>
                                        <p:tav tm="0">
                                          <p:val>
                                            <p:strVal val="0-#ppt_w/2"/>
                                          </p:val>
                                        </p:tav>
                                        <p:tav tm="100000">
                                          <p:val>
                                            <p:strVal val="#ppt_x"/>
                                          </p:val>
                                        </p:tav>
                                      </p:tavLst>
                                    </p:anim>
                                    <p:anim calcmode="lin" valueType="num">
                                      <p:cBhvr>
                                        <p:cTn id="38" dur="10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iterate>
                                    <p:tmAbs val="0"/>
                                  </p:iterate>
                                  <p:childTnLst>
                                    <p:set>
                                      <p:cBhvr>
                                        <p:cTn id="42" fill="hold"/>
                                        <p:tgtEl>
                                          <p:spTgt spid="86"/>
                                        </p:tgtEl>
                                        <p:attrNameLst>
                                          <p:attrName>style.visibility</p:attrName>
                                        </p:attrNameLst>
                                      </p:cBhvr>
                                      <p:to>
                                        <p:strVal val="visible"/>
                                      </p:to>
                                    </p:set>
                                    <p:anim calcmode="lin" valueType="num">
                                      <p:cBhvr>
                                        <p:cTn id="43" dur="1000" fill="hold"/>
                                        <p:tgtEl>
                                          <p:spTgt spid="86"/>
                                        </p:tgtEl>
                                        <p:attrNameLst>
                                          <p:attrName>ppt_x</p:attrName>
                                        </p:attrNameLst>
                                      </p:cBhvr>
                                      <p:tavLst>
                                        <p:tav tm="0">
                                          <p:val>
                                            <p:strVal val="0-#ppt_w/2"/>
                                          </p:val>
                                        </p:tav>
                                        <p:tav tm="100000">
                                          <p:val>
                                            <p:strVal val="#ppt_x"/>
                                          </p:val>
                                        </p:tav>
                                      </p:tavLst>
                                    </p:anim>
                                    <p:anim calcmode="lin" valueType="num">
                                      <p:cBhvr>
                                        <p:cTn id="44" dur="10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iterate>
                                    <p:tmAbs val="0"/>
                                  </p:iterate>
                                  <p:childTnLst>
                                    <p:set>
                                      <p:cBhvr>
                                        <p:cTn id="48" fill="hold"/>
                                        <p:tgtEl>
                                          <p:spTgt spid="89"/>
                                        </p:tgtEl>
                                        <p:attrNameLst>
                                          <p:attrName>style.visibility</p:attrName>
                                        </p:attrNameLst>
                                      </p:cBhvr>
                                      <p:to>
                                        <p:strVal val="visible"/>
                                      </p:to>
                                    </p:set>
                                    <p:anim calcmode="lin" valueType="num">
                                      <p:cBhvr>
                                        <p:cTn id="49" dur="1000" fill="hold"/>
                                        <p:tgtEl>
                                          <p:spTgt spid="89"/>
                                        </p:tgtEl>
                                        <p:attrNameLst>
                                          <p:attrName>ppt_x</p:attrName>
                                        </p:attrNameLst>
                                      </p:cBhvr>
                                      <p:tavLst>
                                        <p:tav tm="0">
                                          <p:val>
                                            <p:strVal val="0-#ppt_w/2"/>
                                          </p:val>
                                        </p:tav>
                                        <p:tav tm="100000">
                                          <p:val>
                                            <p:strVal val="#ppt_x"/>
                                          </p:val>
                                        </p:tav>
                                      </p:tavLst>
                                    </p:anim>
                                    <p:anim calcmode="lin" valueType="num">
                                      <p:cBhvr>
                                        <p:cTn id="50" dur="10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advAuto="0"/>
      <p:bldP spid="71" grpId="0" animBg="1" advAuto="0"/>
      <p:bldP spid="74" grpId="0" animBg="1" advAuto="0"/>
      <p:bldP spid="77" grpId="0" animBg="1" advAuto="0"/>
      <p:bldP spid="80" grpId="0" animBg="1" advAuto="0"/>
      <p:bldP spid="83" grpId="0" animBg="1" advAuto="0"/>
      <p:bldP spid="86" grpId="0" animBg="1" advAuto="0"/>
      <p:bldP spid="89"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Public Key Encryption</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3074" name="Picture 2">
            <a:extLst>
              <a:ext uri="{FF2B5EF4-FFF2-40B4-BE49-F238E27FC236}">
                <a16:creationId xmlns:a16="http://schemas.microsoft.com/office/drawing/2014/main" id="{418D2059-9E58-FC49-B692-2B5ACF8FC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6138"/>
            <a:ext cx="9144000"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8158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92" name="Body"/>
          <p:cNvSpPr txBox="1">
            <a:spLocks noGrp="1"/>
          </p:cNvSpPr>
          <p:nvPr>
            <p:ph type="body" idx="4294967295"/>
          </p:nvPr>
        </p:nvSpPr>
        <p:spPr>
          <a:xfrm>
            <a:off x="457200" y="1092200"/>
            <a:ext cx="8229600" cy="3771900"/>
          </a:xfrm>
          <a:prstGeom prst="rect">
            <a:avLst/>
          </a:prstGeom>
        </p:spPr>
        <p:txBody>
          <a:bodyPr>
            <a:normAutofit/>
          </a:bodyPr>
          <a:lstStyle/>
          <a:p>
            <a:pPr>
              <a:buChar char="•"/>
            </a:pPr>
            <a:endParaRPr/>
          </a:p>
        </p:txBody>
      </p:sp>
      <p:pic>
        <p:nvPicPr>
          <p:cNvPr id="93" name="Image" descr="Image"/>
          <p:cNvPicPr>
            <a:picLocks noChangeAspect="1"/>
          </p:cNvPicPr>
          <p:nvPr/>
        </p:nvPicPr>
        <p:blipFill>
          <a:blip r:embed="rId2"/>
          <a:stretch>
            <a:fillRect/>
          </a:stretch>
        </p:blipFill>
        <p:spPr>
          <a:xfrm>
            <a:off x="355365" y="24295"/>
            <a:ext cx="3726602" cy="1134585"/>
          </a:xfrm>
          <a:prstGeom prst="rect">
            <a:avLst/>
          </a:prstGeom>
          <a:ln w="12700">
            <a:miter lim="400000"/>
          </a:ln>
        </p:spPr>
      </p:pic>
      <p:pic>
        <p:nvPicPr>
          <p:cNvPr id="94" name="1*-svXKmDNYzCIb8zW1kiGTA.png" descr="1*-svXKmDNYzCIb8zW1kiGTA.png"/>
          <p:cNvPicPr>
            <a:picLocks noChangeAspect="1"/>
          </p:cNvPicPr>
          <p:nvPr/>
        </p:nvPicPr>
        <p:blipFill>
          <a:blip r:embed="rId3"/>
          <a:stretch>
            <a:fillRect/>
          </a:stretch>
        </p:blipFill>
        <p:spPr>
          <a:xfrm>
            <a:off x="215665" y="1443552"/>
            <a:ext cx="3599829" cy="4195248"/>
          </a:xfrm>
          <a:prstGeom prst="rect">
            <a:avLst/>
          </a:prstGeom>
          <a:ln w="12700">
            <a:miter lim="400000"/>
          </a:ln>
        </p:spPr>
      </p:pic>
      <p:pic>
        <p:nvPicPr>
          <p:cNvPr id="95" name="0*bFa9sGEBlYlGwbo_.png" descr="0*bFa9sGEBlYlGwbo_.png"/>
          <p:cNvPicPr>
            <a:picLocks noChangeAspect="1"/>
          </p:cNvPicPr>
          <p:nvPr/>
        </p:nvPicPr>
        <p:blipFill>
          <a:blip r:embed="rId4"/>
          <a:stretch>
            <a:fillRect/>
          </a:stretch>
        </p:blipFill>
        <p:spPr>
          <a:xfrm>
            <a:off x="3745323" y="3278050"/>
            <a:ext cx="6808377" cy="2322650"/>
          </a:xfrm>
          <a:prstGeom prst="rect">
            <a:avLst/>
          </a:prstGeom>
          <a:ln w="12700">
            <a:miter lim="400000"/>
          </a:ln>
        </p:spPr>
      </p:pic>
      <p:sp>
        <p:nvSpPr>
          <p:cNvPr id="96" name="Paper">
            <a:hlinkClick r:id="rId5"/>
          </p:cNvPr>
          <p:cNvSpPr/>
          <p:nvPr/>
        </p:nvSpPr>
        <p:spPr>
          <a:xfrm>
            <a:off x="4203700" y="1736162"/>
            <a:ext cx="1947565" cy="712887"/>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lstStyle>
          <a:p>
            <a:r>
              <a:t>Paper</a:t>
            </a:r>
          </a:p>
        </p:txBody>
      </p:sp>
      <p:pic>
        <p:nvPicPr>
          <p:cNvPr id="97" name="1*dJQ9YHXjWqgh2GnbAYmZHg.jpeg" descr="1*dJQ9YHXjWqgh2GnbAYmZHg.jpeg"/>
          <p:cNvPicPr>
            <a:picLocks noChangeAspect="1"/>
          </p:cNvPicPr>
          <p:nvPr/>
        </p:nvPicPr>
        <p:blipFill>
          <a:blip r:embed="rId6"/>
          <a:stretch>
            <a:fillRect/>
          </a:stretch>
        </p:blipFill>
        <p:spPr>
          <a:xfrm>
            <a:off x="6539471" y="1435661"/>
            <a:ext cx="2433134" cy="1826473"/>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B99B63-A5E3-2BC7-1206-6867FFC71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3"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4" name="image.png" descr="image.png"/>
          <p:cNvPicPr>
            <a:picLocks noChangeAspect="1"/>
          </p:cNvPicPr>
          <p:nvPr/>
        </p:nvPicPr>
        <p:blipFill>
          <a:blip r:embed="rId2"/>
          <a:stretch>
            <a:fillRect/>
          </a:stretch>
        </p:blipFill>
        <p:spPr>
          <a:xfrm>
            <a:off x="20637" y="0"/>
            <a:ext cx="9123363"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07"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8" name="image.png" descr="image.png"/>
          <p:cNvPicPr>
            <a:picLocks noChangeAspect="1"/>
          </p:cNvPicPr>
          <p:nvPr/>
        </p:nvPicPr>
        <p:blipFill>
          <a:blip r:embed="rId2"/>
          <a:stretch>
            <a:fillRect/>
          </a:stretch>
        </p:blipFill>
        <p:spPr>
          <a:xfrm>
            <a:off x="15875" y="0"/>
            <a:ext cx="9128125" cy="5715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Key Exchange"/>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Key Exchange</a:t>
            </a:r>
          </a:p>
        </p:txBody>
      </p:sp>
      <p:sp>
        <p:nvSpPr>
          <p:cNvPr id="111" name="Forward secrecy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p:cNvSpPr txBox="1">
            <a:spLocks noGrp="1"/>
          </p:cNvSpPr>
          <p:nvPr>
            <p:ph type="body" idx="4294967295"/>
          </p:nvPr>
        </p:nvSpPr>
        <p:spPr>
          <a:xfrm>
            <a:off x="0" y="481012"/>
            <a:ext cx="9118600" cy="3771901"/>
          </a:xfrm>
          <a:prstGeom prst="rect">
            <a:avLst/>
          </a:prstGeom>
        </p:spPr>
        <p:txBody>
          <a:bodyPr>
            <a:normAutofit/>
          </a:bodyPr>
          <a:lstStyle/>
          <a:p>
            <a:pPr marL="291465" indent="-291465" defTabSz="777240">
              <a:spcBef>
                <a:spcPts val="400"/>
              </a:spcBef>
              <a:buChar char="•"/>
              <a:defRPr sz="2040" b="1"/>
            </a:pPr>
            <a:r>
              <a:t>Forward secrecy</a:t>
            </a:r>
            <a:r>
              <a:rPr b="0"/>
              <a:t> (FS), which means that a comprise of the long-term keys will not compromise any previous session keys. A leakage of the public key of the server would cause all the sessions which used this specific public key to be compromised. FS thus aims to overcome this by making sure that all the sessions keys could not be compromised, even though the long-term key was compromised.  </a:t>
            </a:r>
          </a:p>
          <a:p>
            <a:pPr marL="291465" indent="-291465" defTabSz="777240">
              <a:spcBef>
                <a:spcPts val="400"/>
              </a:spcBef>
              <a:buChar char="•"/>
              <a:defRPr sz="2040" b="1"/>
            </a:pPr>
            <a:r>
              <a:t>Ephemeral</a:t>
            </a:r>
            <a:r>
              <a:rPr b="0"/>
              <a:t>. With some key exchange methods the same key will be generated if the same parameters are used on either side. This can cause problems as an intruder could guess the key, or even where the key was static and never changed. With ephemeral methods, a different key is used for each connection, and, again, the leakage of any long-term would not cause all the associated session keys to be breached. </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14"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026" name="Picture 2">
            <a:extLst>
              <a:ext uri="{FF2B5EF4-FFF2-40B4-BE49-F238E27FC236}">
                <a16:creationId xmlns:a16="http://schemas.microsoft.com/office/drawing/2014/main" id="{99AEACD2-E899-8F43-92EB-A3B29ABCC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9971"/>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Key Exchange">
            <a:extLst>
              <a:ext uri="{FF2B5EF4-FFF2-40B4-BE49-F238E27FC236}">
                <a16:creationId xmlns:a16="http://schemas.microsoft.com/office/drawing/2014/main" id="{8B9FC175-10C3-F04C-9003-8852917F2A5A}"/>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pic>
        <p:nvPicPr>
          <p:cNvPr id="1026" name="Picture 2">
            <a:extLst>
              <a:ext uri="{FF2B5EF4-FFF2-40B4-BE49-F238E27FC236}">
                <a16:creationId xmlns:a16="http://schemas.microsoft.com/office/drawing/2014/main" id="{7686B8B2-1443-1842-8CD6-845C96012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310"/>
            <a:ext cx="9144000" cy="4505325"/>
          </a:xfrm>
          <a:prstGeom prst="rect">
            <a:avLst/>
          </a:prstGeom>
          <a:noFill/>
          <a:extLst>
            <a:ext uri="{909E8E84-426E-40DD-AFC4-6F175D3DCCD1}">
              <a14:hiddenFill xmlns:a14="http://schemas.microsoft.com/office/drawing/2010/main">
                <a:solidFill>
                  <a:srgbClr val="FFFFFF"/>
                </a:solidFill>
              </a14:hiddenFill>
            </a:ext>
          </a:extLst>
        </p:spPr>
      </p:pic>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30"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grpSp>
        <p:nvGrpSpPr>
          <p:cNvPr id="134" name="Group">
            <a:hlinkClick r:id="rId2"/>
          </p:cNvPr>
          <p:cNvGrpSpPr/>
          <p:nvPr/>
        </p:nvGrpSpPr>
        <p:grpSpPr>
          <a:xfrm>
            <a:off x="7731642" y="5138737"/>
            <a:ext cx="1295400" cy="576263"/>
            <a:chOff x="0" y="0"/>
            <a:chExt cx="1295400" cy="576262"/>
          </a:xfrm>
        </p:grpSpPr>
        <p:sp>
          <p:nvSpPr>
            <p:cNvPr id="132"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33" name="Example"/>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t>Example</a:t>
              </a:r>
            </a:p>
          </p:txBody>
        </p:sp>
      </p:grpSp>
      <p:sp>
        <p:nvSpPr>
          <p:cNvPr id="9" name="Key Exchange">
            <a:extLst>
              <a:ext uri="{FF2B5EF4-FFF2-40B4-BE49-F238E27FC236}">
                <a16:creationId xmlns:a16="http://schemas.microsoft.com/office/drawing/2014/main" id="{EB3B05D6-2494-034D-8DA8-884288D0601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Key Exchange (using HKDF)</a:t>
            </a:r>
          </a:p>
        </p:txBody>
      </p:sp>
      <p:pic>
        <p:nvPicPr>
          <p:cNvPr id="6146" name="Picture 2">
            <a:extLst>
              <a:ext uri="{FF2B5EF4-FFF2-40B4-BE49-F238E27FC236}">
                <a16:creationId xmlns:a16="http://schemas.microsoft.com/office/drawing/2014/main" id="{7D38BD89-A4E6-794B-A655-45A06C30C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94" y="704850"/>
            <a:ext cx="8229600" cy="45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721951"/>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Diffie-Hellman Generator"/>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Generator</a:t>
            </a:r>
          </a:p>
        </p:txBody>
      </p:sp>
      <p:sp>
        <p:nvSpPr>
          <p:cNvPr id="137" name="Y = Gx mod p"/>
          <p:cNvSpPr txBox="1">
            <a:spLocks noGrp="1"/>
          </p:cNvSpPr>
          <p:nvPr>
            <p:ph type="body" sz="half" idx="4294967295"/>
          </p:nvPr>
        </p:nvSpPr>
        <p:spPr>
          <a:xfrm>
            <a:off x="271462" y="741362"/>
            <a:ext cx="5400676" cy="2233613"/>
          </a:xfrm>
          <a:prstGeom prst="rect">
            <a:avLst/>
          </a:prstGeom>
        </p:spPr>
        <p:txBody>
          <a:bodyPr>
            <a:normAutofit/>
          </a:bodyPr>
          <a:lstStyle/>
          <a:p>
            <a:pPr marL="0" indent="0">
              <a:spcBef>
                <a:spcPts val="0"/>
              </a:spcBef>
              <a:buSzTx/>
              <a:buNone/>
              <a:defRPr sz="3600"/>
            </a:pPr>
            <a:r>
              <a:t>Y = G</a:t>
            </a:r>
            <a:r>
              <a:rPr baseline="30000"/>
              <a:t>x</a:t>
            </a:r>
            <a:r>
              <a:t> mod p</a:t>
            </a:r>
          </a:p>
        </p:txBody>
      </p:sp>
      <p:pic>
        <p:nvPicPr>
          <p:cNvPr id="138" name="image.pdf" descr="image.pdf"/>
          <p:cNvPicPr>
            <a:picLocks noChangeAspect="1"/>
          </p:cNvPicPr>
          <p:nvPr/>
        </p:nvPicPr>
        <p:blipFill>
          <a:blip r:embed="rId2"/>
          <a:stretch>
            <a:fillRect/>
          </a:stretch>
        </p:blipFill>
        <p:spPr>
          <a:xfrm>
            <a:off x="317500" y="1538287"/>
            <a:ext cx="8826500" cy="2935288"/>
          </a:xfrm>
          <a:prstGeom prst="rect">
            <a:avLst/>
          </a:prstGeom>
          <a:ln w="12700">
            <a:miter lim="400000"/>
          </a:ln>
        </p:spPr>
      </p:pic>
      <p:grpSp>
        <p:nvGrpSpPr>
          <p:cNvPr id="141" name="Group">
            <a:hlinkClick r:id="rId3"/>
          </p:cNvPr>
          <p:cNvGrpSpPr/>
          <p:nvPr/>
        </p:nvGrpSpPr>
        <p:grpSpPr>
          <a:xfrm>
            <a:off x="539750" y="4873625"/>
            <a:ext cx="1295400" cy="576263"/>
            <a:chOff x="0" y="0"/>
            <a:chExt cx="1295400" cy="576262"/>
          </a:xfrm>
        </p:grpSpPr>
        <p:sp>
          <p:nvSpPr>
            <p:cNvPr id="139" name="Rectangle"/>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40" name="Picking G"/>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Picking G</a:t>
              </a:r>
            </a:p>
          </p:txBody>
        </p:sp>
      </p:gr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Diffie-Hellman Generation"/>
          <p:cNvSpPr txBox="1">
            <a:spLocks noGrp="1"/>
          </p:cNvSpPr>
          <p:nvPr>
            <p:ph type="title" idx="4294967295"/>
          </p:nvPr>
        </p:nvSpPr>
        <p:spPr>
          <a:xfrm>
            <a:off x="-2557463" y="-228600"/>
            <a:ext cx="8229601" cy="952500"/>
          </a:xfrm>
          <a:prstGeom prst="rect">
            <a:avLst/>
          </a:prstGeom>
        </p:spPr>
        <p:txBody>
          <a:bodyPr>
            <a:normAutofit/>
          </a:bodyPr>
          <a:lstStyle>
            <a:lvl1pPr>
              <a:defRPr sz="2000" b="1">
                <a:solidFill>
                  <a:srgbClr val="C00000"/>
                </a:solidFill>
              </a:defRPr>
            </a:lvl1pPr>
          </a:lstStyle>
          <a:p>
            <a:r>
              <a:t>Diffie-Hellman Generation</a:t>
            </a:r>
          </a:p>
        </p:txBody>
      </p:sp>
      <p:sp>
        <p:nvSpPr>
          <p:cNvPr id="144" name="DH Group 5: 1,536 bit prime.…"/>
          <p:cNvSpPr txBox="1">
            <a:spLocks noGrp="1"/>
          </p:cNvSpPr>
          <p:nvPr>
            <p:ph type="body" sz="quarter" idx="4294967295"/>
          </p:nvPr>
        </p:nvSpPr>
        <p:spPr>
          <a:xfrm>
            <a:off x="6958012" y="696912"/>
            <a:ext cx="2160588" cy="3771901"/>
          </a:xfrm>
          <a:prstGeom prst="rect">
            <a:avLst/>
          </a:prstGeom>
        </p:spPr>
        <p:txBody>
          <a:bodyPr>
            <a:normAutofit/>
          </a:bodyPr>
          <a:lstStyle/>
          <a:p>
            <a:pPr>
              <a:spcBef>
                <a:spcPts val="0"/>
              </a:spcBef>
              <a:buChar char="•"/>
              <a:defRPr sz="2600" b="1"/>
            </a:pPr>
            <a:r>
              <a:t>DH Group 5</a:t>
            </a:r>
            <a:r>
              <a:rPr b="0"/>
              <a:t>: 1,536 bit prime.</a:t>
            </a:r>
          </a:p>
          <a:p>
            <a:pPr>
              <a:spcBef>
                <a:spcPts val="0"/>
              </a:spcBef>
              <a:buChar char="•"/>
              <a:defRPr sz="2600" b="1"/>
            </a:pPr>
            <a:r>
              <a:t>DH Group 2</a:t>
            </a:r>
            <a:r>
              <a:rPr b="0"/>
              <a:t>: 1,024 bit prime.</a:t>
            </a:r>
          </a:p>
          <a:p>
            <a:pPr>
              <a:spcBef>
                <a:spcPts val="0"/>
              </a:spcBef>
              <a:buChar char="•"/>
              <a:defRPr sz="2600" b="1"/>
            </a:pPr>
            <a:r>
              <a:t>DH Group 1</a:t>
            </a:r>
            <a:r>
              <a:rPr b="0"/>
              <a:t>: 768-bit prime.</a:t>
            </a:r>
          </a:p>
        </p:txBody>
      </p:sp>
      <p:grpSp>
        <p:nvGrpSpPr>
          <p:cNvPr id="147" name="Group"/>
          <p:cNvGrpSpPr/>
          <p:nvPr/>
        </p:nvGrpSpPr>
        <p:grpSpPr>
          <a:xfrm>
            <a:off x="0" y="445611"/>
            <a:ext cx="6958013" cy="5400041"/>
            <a:chOff x="0" y="0"/>
            <a:chExt cx="6958012" cy="5400040"/>
          </a:xfrm>
        </p:grpSpPr>
        <p:sp>
          <p:nvSpPr>
            <p:cNvPr id="145" name="Rectangle"/>
            <p:cNvSpPr/>
            <p:nvPr/>
          </p:nvSpPr>
          <p:spPr>
            <a:xfrm>
              <a:off x="0" y="35401"/>
              <a:ext cx="6958013" cy="5329238"/>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defRPr>
                  <a:solidFill>
                    <a:srgbClr val="FFFFFF"/>
                  </a:solidFill>
                </a:defRPr>
              </a:pPr>
              <a:endParaRPr/>
            </a:p>
          </p:txBody>
        </p:sp>
        <p:sp>
          <p:nvSpPr>
            <p:cNvPr id="146" name="C:\&gt; openssl dhparam -out dhparams.pem 768 –text…"/>
            <p:cNvSpPr txBox="1"/>
            <p:nvPr/>
          </p:nvSpPr>
          <p:spPr>
            <a:xfrm>
              <a:off x="0" y="-1"/>
              <a:ext cx="6958013" cy="54000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defRPr>
                  <a:solidFill>
                    <a:srgbClr val="FFFFFF"/>
                  </a:solidFill>
                </a:defRPr>
              </a:pPr>
              <a:r>
                <a:rPr dirty="0"/>
                <a:t>C:\&gt; </a:t>
              </a:r>
              <a:r>
                <a:rPr dirty="0" err="1"/>
                <a:t>openssl</a:t>
              </a:r>
              <a:r>
                <a:rPr dirty="0"/>
                <a:t> </a:t>
              </a:r>
              <a:r>
                <a:rPr dirty="0" err="1"/>
                <a:t>dhparam</a:t>
              </a:r>
              <a:r>
                <a:rPr dirty="0"/>
                <a:t> </a:t>
              </a:r>
              <a:r>
                <a:rPr lang="en-US" dirty="0"/>
                <a:t> -text </a:t>
              </a:r>
              <a:r>
                <a:rPr dirty="0"/>
                <a:t>-out </a:t>
              </a:r>
              <a:r>
                <a:rPr dirty="0" err="1"/>
                <a:t>dhparams.pem</a:t>
              </a:r>
              <a:r>
                <a:rPr dirty="0"/>
                <a:t> 768</a:t>
              </a:r>
            </a:p>
            <a:p>
              <a:pPr>
                <a:defRPr>
                  <a:solidFill>
                    <a:srgbClr val="FFFFFF"/>
                  </a:solidFill>
                </a:defRPr>
              </a:pPr>
              <a:r>
                <a:rPr dirty="0"/>
                <a:t>C:\&gt; type </a:t>
              </a:r>
              <a:r>
                <a:rPr dirty="0" err="1"/>
                <a:t>dhparams.pem</a:t>
              </a:r>
              <a:endParaRPr dirty="0"/>
            </a:p>
            <a:p>
              <a:pPr>
                <a:defRPr>
                  <a:solidFill>
                    <a:srgbClr val="FFFFFF"/>
                  </a:solidFill>
                </a:defRPr>
              </a:pPr>
              <a:r>
                <a:rPr dirty="0"/>
                <a:t>Diffie-Hellman-Parameters: (768 bit)</a:t>
              </a:r>
            </a:p>
            <a:p>
              <a:pPr>
                <a:defRPr>
                  <a:solidFill>
                    <a:srgbClr val="FFFFFF"/>
                  </a:solidFill>
                </a:defRPr>
              </a:pPr>
              <a:r>
                <a:rPr dirty="0"/>
                <a:t>    prime:</a:t>
              </a:r>
            </a:p>
            <a:p>
              <a:pPr>
                <a:defRPr>
                  <a:solidFill>
                    <a:srgbClr val="FFFFFF"/>
                  </a:solidFill>
                </a:defRPr>
              </a:pPr>
              <a:r>
                <a:rPr dirty="0"/>
                <a:t>        00:d0:37:c2:95:64:02:ea:12:2b:51:50:a2:84:6c:</a:t>
              </a:r>
            </a:p>
            <a:p>
              <a:pPr>
                <a:defRPr>
                  <a:solidFill>
                    <a:srgbClr val="FFFFFF"/>
                  </a:solidFill>
                </a:defRPr>
              </a:pPr>
              <a:r>
                <a:rPr dirty="0"/>
                <a:t>        71:6a:3e:2c:a9:80:e2:65:b2:a5:ee:77:26:22:31:</a:t>
              </a:r>
            </a:p>
            <a:p>
              <a:pPr>
                <a:defRPr>
                  <a:solidFill>
                    <a:srgbClr val="FFFFFF"/>
                  </a:solidFill>
                </a:defRPr>
              </a:pPr>
              <a:r>
                <a:rPr dirty="0"/>
                <a:t>        66:9e:fc:c8:09:94:e8:9d:f4:cd:bf:d2:37:b2:fb:</a:t>
              </a:r>
            </a:p>
            <a:p>
              <a:pPr>
                <a:defRPr>
                  <a:solidFill>
                    <a:srgbClr val="FFFFFF"/>
                  </a:solidFill>
                </a:defRPr>
              </a:pPr>
              <a:r>
                <a:rPr dirty="0"/>
                <a:t>        b8:38:2c:87:28:38:dc:95:24:73:06:d3:d9:1f:af:</a:t>
              </a:r>
            </a:p>
            <a:p>
              <a:pPr>
                <a:defRPr>
                  <a:solidFill>
                    <a:srgbClr val="FFFFFF"/>
                  </a:solidFill>
                </a:defRPr>
              </a:pPr>
              <a:r>
                <a:rPr dirty="0"/>
                <a:t>        78:01:10:6a:7e:56:4e:7b:ee:b4:8d:6b:4d:b5:9b:</a:t>
              </a:r>
            </a:p>
            <a:p>
              <a:pPr>
                <a:defRPr>
                  <a:solidFill>
                    <a:srgbClr val="FFFFFF"/>
                  </a:solidFill>
                </a:defRPr>
              </a:pPr>
              <a:r>
                <a:rPr dirty="0"/>
                <a:t>        93:c6:f1:74:60:01:0d:96:7e:85:ca:b8:1f:f7:bc:</a:t>
              </a:r>
            </a:p>
            <a:p>
              <a:pPr>
                <a:defRPr>
                  <a:solidFill>
                    <a:srgbClr val="FFFFFF"/>
                  </a:solidFill>
                </a:defRPr>
              </a:pPr>
              <a:r>
                <a:rPr dirty="0"/>
                <a:t>        43:b7:40:4d:4e:87:e3</a:t>
              </a:r>
            </a:p>
            <a:p>
              <a:pPr>
                <a:defRPr>
                  <a:solidFill>
                    <a:srgbClr val="FFFFFF"/>
                  </a:solidFill>
                </a:defRPr>
              </a:pPr>
              <a:r>
                <a:rPr dirty="0"/>
                <a:t>    generator: 2 (0x2)</a:t>
              </a:r>
            </a:p>
            <a:p>
              <a:pPr>
                <a:defRPr>
                  <a:solidFill>
                    <a:srgbClr val="FFFFFF"/>
                  </a:solidFill>
                </a:defRPr>
              </a:pPr>
              <a:r>
                <a:rPr dirty="0"/>
                <a:t>-----BEGIN DH PARAMETERS-----</a:t>
              </a:r>
            </a:p>
            <a:p>
              <a:pPr>
                <a:defRPr>
                  <a:solidFill>
                    <a:srgbClr val="FFFFFF"/>
                  </a:solidFill>
                </a:defRPr>
              </a:pPr>
              <a:r>
                <a:rPr dirty="0"/>
                <a:t>MGYCYQDQN8KVZALqEitRUKKEbHFqPiypgOJlsqXudyYiMWae/MgJlOid9M2/0jey</a:t>
              </a:r>
            </a:p>
            <a:p>
              <a:pPr>
                <a:defRPr>
                  <a:solidFill>
                    <a:srgbClr val="FFFFFF"/>
                  </a:solidFill>
                </a:defRPr>
              </a:pPr>
              <a:r>
                <a:rPr dirty="0"/>
                <a:t>+7g4LIcoONyVJHMG09kfr3gBEGp+Vk577rSNa021m5PG8XRgAQ2WfoXKuB/3vEO3</a:t>
              </a:r>
            </a:p>
            <a:p>
              <a:pPr>
                <a:defRPr>
                  <a:solidFill>
                    <a:srgbClr val="FFFFFF"/>
                  </a:solidFill>
                </a:defRPr>
              </a:pPr>
              <a:r>
                <a:rPr dirty="0"/>
                <a:t>QE1Oh+MCAQI=</a:t>
              </a:r>
            </a:p>
            <a:p>
              <a:pPr>
                <a:defRPr>
                  <a:solidFill>
                    <a:srgbClr val="FFFFFF"/>
                  </a:solidFill>
                </a:defRPr>
              </a:pPr>
              <a:r>
                <a:rPr dirty="0"/>
                <a:t>-----END DH PARAMETERS-----</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262B-174C-D94B-82C0-C7CC03E37808}"/>
              </a:ext>
            </a:extLst>
          </p:cNvPr>
          <p:cNvSpPr>
            <a:spLocks noGrp="1"/>
          </p:cNvSpPr>
          <p:nvPr>
            <p:ph type="title"/>
          </p:nvPr>
        </p:nvSpPr>
        <p:spPr/>
        <p:txBody>
          <a:bodyPr/>
          <a:lstStyle/>
          <a:p>
            <a:r>
              <a:rPr lang="en-US" dirty="0"/>
              <a:t>Digital Signatures</a:t>
            </a:r>
          </a:p>
        </p:txBody>
      </p:sp>
      <p:sp>
        <p:nvSpPr>
          <p:cNvPr id="3" name="Text Placeholder 2">
            <a:extLst>
              <a:ext uri="{FF2B5EF4-FFF2-40B4-BE49-F238E27FC236}">
                <a16:creationId xmlns:a16="http://schemas.microsoft.com/office/drawing/2014/main" id="{B4ED30CA-D633-BB49-84FB-2C0CE3095421}"/>
              </a:ext>
            </a:extLst>
          </p:cNvPr>
          <p:cNvSpPr>
            <a:spLocks noGrp="1"/>
          </p:cNvSpPr>
          <p:nvPr>
            <p:ph type="body" idx="1"/>
          </p:nvPr>
        </p:nvSpPr>
        <p:spPr/>
        <p:txBody>
          <a:bodyPr/>
          <a:lstStyle/>
          <a:p>
            <a:endParaRPr lang="en-US"/>
          </a:p>
        </p:txBody>
      </p:sp>
      <p:pic>
        <p:nvPicPr>
          <p:cNvPr id="7" name="Picture 6" descr="Diagram&#10;&#10;Description automatically generated">
            <a:extLst>
              <a:ext uri="{FF2B5EF4-FFF2-40B4-BE49-F238E27FC236}">
                <a16:creationId xmlns:a16="http://schemas.microsoft.com/office/drawing/2014/main" id="{9DA0957B-E25A-B050-013E-BEDDE5694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89" y="1598892"/>
            <a:ext cx="7772400" cy="3319581"/>
          </a:xfrm>
          <a:prstGeom prst="rect">
            <a:avLst/>
          </a:prstGeom>
        </p:spPr>
      </p:pic>
    </p:spTree>
    <p:extLst>
      <p:ext uri="{BB962C8B-B14F-4D97-AF65-F5344CB8AC3E}">
        <p14:creationId xmlns:p14="http://schemas.microsoft.com/office/powerpoint/2010/main" val="281293390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93B65784-B01B-A85A-70FB-7FD0D5908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iffie-Hellman Weaknesses"/>
          <p:cNvSpPr txBox="1">
            <a:spLocks noGrp="1"/>
          </p:cNvSpPr>
          <p:nvPr>
            <p:ph type="title" idx="4294967295"/>
          </p:nvPr>
        </p:nvSpPr>
        <p:spPr>
          <a:xfrm>
            <a:off x="0" y="-225425"/>
            <a:ext cx="8229600" cy="952500"/>
          </a:xfrm>
          <a:prstGeom prst="rect">
            <a:avLst/>
          </a:prstGeom>
        </p:spPr>
        <p:txBody>
          <a:bodyPr>
            <a:normAutofit/>
          </a:bodyPr>
          <a:lstStyle>
            <a:lvl1pPr algn="l">
              <a:defRPr sz="2000" b="1">
                <a:solidFill>
                  <a:srgbClr val="C00000"/>
                </a:solidFill>
              </a:defRPr>
            </a:lvl1pPr>
          </a:lstStyle>
          <a:p>
            <a:r>
              <a:rPr dirty="0"/>
              <a:t>Diffie-Hellman Weaknesses</a:t>
            </a:r>
          </a:p>
        </p:txBody>
      </p:sp>
      <p:sp>
        <p:nvSpPr>
          <p:cNvPr id="153" name="In 2015, a paper entitled Imperfect Forward Secrecy: How Diffie-Hellman Fails in Practice – showed that it was fairly easy to precompute on values for two popular Diffie-Hellman parameters (and which use the DHE_EXPORT cipher set).…"/>
          <p:cNvSpPr txBox="1">
            <a:spLocks noGrp="1"/>
          </p:cNvSpPr>
          <p:nvPr>
            <p:ph type="body" idx="4294967295"/>
          </p:nvPr>
        </p:nvSpPr>
        <p:spPr>
          <a:xfrm>
            <a:off x="0" y="481012"/>
            <a:ext cx="9118600" cy="4752976"/>
          </a:xfrm>
          <a:prstGeom prst="rect">
            <a:avLst/>
          </a:prstGeom>
        </p:spPr>
        <p:txBody>
          <a:bodyPr>
            <a:normAutofit/>
          </a:bodyPr>
          <a:lstStyle/>
          <a:p>
            <a:pPr marL="318897" indent="-318897" defTabSz="850391">
              <a:spcBef>
                <a:spcPts val="500"/>
              </a:spcBef>
              <a:buChar char="•"/>
              <a:defRPr sz="2232"/>
            </a:pPr>
            <a:r>
              <a:t>In 2015, a paper entitled </a:t>
            </a:r>
            <a:r>
              <a:rPr i="1"/>
              <a:t>Imperfect Forward Secrecy: How Diffie-Hellman Fails in Practice</a:t>
            </a:r>
            <a:r>
              <a:t> – showed that it was fairly easy to precompute on values for two popular Diffie-Hellman parameters (and which use the DHE_EXPORT cipher set). </a:t>
            </a:r>
          </a:p>
          <a:p>
            <a:pPr marL="318897" indent="-318897" defTabSz="850391">
              <a:spcBef>
                <a:spcPts val="500"/>
              </a:spcBef>
              <a:buChar char="•"/>
              <a:defRPr sz="2232"/>
            </a:pPr>
            <a:r>
              <a:t>The research team found that one was used as a default in the around 7% of the Top 1 million web sites and was hard coded into the Apache httpd service. Overall, at the time, it was found that over 3% of Web sites were still using the default. </a:t>
            </a:r>
          </a:p>
          <a:p>
            <a:pPr marL="318897" indent="-318897" defTabSz="850391">
              <a:spcBef>
                <a:spcPts val="300"/>
              </a:spcBef>
              <a:buChar char="•"/>
              <a:defRPr sz="1302"/>
            </a:pPr>
            <a:r>
              <a:t>Diffie-Hellman-Parameters: (512 bit)</a:t>
            </a:r>
          </a:p>
          <a:p>
            <a:pPr marL="318897" indent="-318897" defTabSz="850391">
              <a:spcBef>
                <a:spcPts val="300"/>
              </a:spcBef>
              <a:buChar char="•"/>
              <a:defRPr sz="1302"/>
            </a:pPr>
            <a:r>
              <a:t>prime:</a:t>
            </a:r>
          </a:p>
          <a:p>
            <a:pPr marL="318897" indent="-318897" defTabSz="850391">
              <a:spcBef>
                <a:spcPts val="300"/>
              </a:spcBef>
              <a:buChar char="•"/>
              <a:defRPr sz="1302"/>
            </a:pPr>
            <a:r>
              <a:t>  00:9f:db:8b:8a:00:45:44:f0:04:5f:17:37:d0:ba:</a:t>
            </a:r>
          </a:p>
          <a:p>
            <a:pPr marL="318897" indent="-318897" defTabSz="850391">
              <a:spcBef>
                <a:spcPts val="300"/>
              </a:spcBef>
              <a:buChar char="•"/>
              <a:defRPr sz="1302"/>
            </a:pPr>
            <a:r>
              <a:t>  2e:0b:27:4c:df:1a:9f:58:82:18:fb:43:53:16:a1:</a:t>
            </a:r>
          </a:p>
          <a:p>
            <a:pPr marL="318897" indent="-318897" defTabSz="850391">
              <a:spcBef>
                <a:spcPts val="300"/>
              </a:spcBef>
              <a:buChar char="•"/>
              <a:defRPr sz="1302"/>
            </a:pPr>
            <a:r>
              <a:t>  6e:37:41:71:fd:19:d8:d8:f3:7c:39:bf:86:3f:d6:</a:t>
            </a:r>
          </a:p>
          <a:p>
            <a:pPr marL="318897" indent="-318897" defTabSz="850391">
              <a:spcBef>
                <a:spcPts val="300"/>
              </a:spcBef>
              <a:buChar char="•"/>
              <a:defRPr sz="1302"/>
            </a:pPr>
            <a:r>
              <a:t>  0e:3e:30:06:80:a3:03:0c:6e:4c:37:57:d0:8f:70:</a:t>
            </a:r>
          </a:p>
          <a:p>
            <a:pPr marL="318897" indent="-318897" defTabSz="850391">
              <a:spcBef>
                <a:spcPts val="300"/>
              </a:spcBef>
              <a:buChar char="•"/>
              <a:defRPr sz="1302"/>
            </a:pPr>
            <a:r>
              <a:t>  e6:aa:87:10:33</a:t>
            </a:r>
          </a:p>
          <a:p>
            <a:pPr marL="318897" indent="-318897" defTabSz="850391">
              <a:spcBef>
                <a:spcPts val="300"/>
              </a:spcBef>
              <a:buChar char="•"/>
              <a:defRPr sz="1302"/>
            </a:pPr>
            <a:r>
              <a:t>generator: 2 (0x2)</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2050" name="Picture 2">
            <a:extLst>
              <a:ext uri="{FF2B5EF4-FFF2-40B4-BE49-F238E27FC236}">
                <a16:creationId xmlns:a16="http://schemas.microsoft.com/office/drawing/2014/main" id="{4301E0C0-83E9-BF41-99AA-73D377A1D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1213"/>
            <a:ext cx="9144000" cy="4090987"/>
          </a:xfrm>
          <a:prstGeom prst="rect">
            <a:avLst/>
          </a:prstGeom>
          <a:noFill/>
          <a:extLst>
            <a:ext uri="{909E8E84-426E-40DD-AFC4-6F175D3DCCD1}">
              <a14:hiddenFill xmlns:a14="http://schemas.microsoft.com/office/drawing/2010/main">
                <a:solidFill>
                  <a:srgbClr val="FFFFFF"/>
                </a:solidFill>
              </a14:hiddenFill>
            </a:ext>
          </a:extLst>
        </p:spPr>
      </p:pic>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pPr hangingPunct="1"/>
            <a:r>
              <a:rPr lang="en-GB" dirty="0"/>
              <a:t>Eve-in-the-middle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56"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sp>
        <p:nvSpPr>
          <p:cNvPr id="6" name="Diffie-Hellman Weaknesses">
            <a:extLst>
              <a:ext uri="{FF2B5EF4-FFF2-40B4-BE49-F238E27FC236}">
                <a16:creationId xmlns:a16="http://schemas.microsoft.com/office/drawing/2014/main" id="{F5DEE078-3F06-334B-8A3A-ED3C169AD4E5}"/>
              </a:ext>
            </a:extLst>
          </p:cNvPr>
          <p:cNvSpPr txBox="1">
            <a:spLocks/>
          </p:cNvSpPr>
          <p:nvPr/>
        </p:nvSpPr>
        <p:spPr>
          <a:xfrm>
            <a:off x="0" y="-225425"/>
            <a:ext cx="82296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marL="0" marR="0" indent="0" algn="l" defTabSz="914400" rtl="0" latinLnBrk="0">
              <a:lnSpc>
                <a:spcPct val="100000"/>
              </a:lnSpc>
              <a:spcBef>
                <a:spcPts val="0"/>
              </a:spcBef>
              <a:spcAft>
                <a:spcPts val="0"/>
              </a:spcAft>
              <a:buClrTx/>
              <a:buSzTx/>
              <a:buFontTx/>
              <a:buNone/>
              <a:tabLst/>
              <a:defRPr sz="2000" b="1" i="0" u="none" strike="noStrike" cap="none" spc="0" baseline="0">
                <a:solidFill>
                  <a:srgbClr val="C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a:lstStyle>
          <a:p>
            <a:r>
              <a:rPr lang="en-GB" b="1" dirty="0"/>
              <a:t>Ephemeral Diffie-Hellman with RSA (DHE-RSA)</a:t>
            </a:r>
          </a:p>
        </p:txBody>
      </p:sp>
      <p:pic>
        <p:nvPicPr>
          <p:cNvPr id="1026" name="Picture 2">
            <a:extLst>
              <a:ext uri="{FF2B5EF4-FFF2-40B4-BE49-F238E27FC236}">
                <a16:creationId xmlns:a16="http://schemas.microsoft.com/office/drawing/2014/main" id="{EC2FF8F7-313E-65BF-1C75-B113D8B8B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7375"/>
            <a:ext cx="9144000" cy="4538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049246-6944-48B7-CD2A-79F539EA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14538"/>
            <a:ext cx="9144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814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66193DCE-A286-16DA-307C-D6544293B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345"/>
          <p:cNvSpPr txBox="1">
            <a:spLocks noGrp="1"/>
          </p:cNvSpPr>
          <p:nvPr>
            <p:ph type="title"/>
          </p:nvPr>
        </p:nvSpPr>
        <p:spPr>
          <a:prstGeom prst="rect">
            <a:avLst/>
          </a:prstGeom>
        </p:spPr>
        <p:txBody>
          <a:bodyPr/>
          <a:lstStyle/>
          <a:p>
            <a:r>
              <a:t>Public and private keys with ECC</a:t>
            </a:r>
          </a:p>
        </p:txBody>
      </p:sp>
      <p:sp>
        <p:nvSpPr>
          <p:cNvPr id="163" name="Text Placeholder 1"/>
          <p:cNvSpPr txBox="1">
            <a:spLocks noGrp="1"/>
          </p:cNvSpPr>
          <p:nvPr>
            <p:ph type="body" idx="1"/>
          </p:nvPr>
        </p:nvSpPr>
        <p:spPr>
          <a:prstGeom prst="rect">
            <a:avLst/>
          </a:prstGeom>
        </p:spPr>
        <p:txBody>
          <a:bodyPr/>
          <a:lstStyle/>
          <a:p>
            <a:endParaRPr/>
          </a:p>
        </p:txBody>
      </p:sp>
      <p:pic>
        <p:nvPicPr>
          <p:cNvPr id="164" name="Picture 4" descr="Picture 4"/>
          <p:cNvPicPr>
            <a:picLocks noChangeAspect="1"/>
          </p:cNvPicPr>
          <p:nvPr/>
        </p:nvPicPr>
        <p:blipFill>
          <a:blip r:embed="rId2"/>
          <a:stretch>
            <a:fillRect/>
          </a:stretch>
        </p:blipFill>
        <p:spPr>
          <a:xfrm>
            <a:off x="323192" y="935450"/>
            <a:ext cx="4313841" cy="3355209"/>
          </a:xfrm>
          <a:prstGeom prst="rect">
            <a:avLst/>
          </a:prstGeom>
          <a:ln w="12700">
            <a:miter lim="400000"/>
          </a:ln>
        </p:spPr>
      </p:pic>
      <p:sp>
        <p:nvSpPr>
          <p:cNvPr id="165" name="TextBox 5"/>
          <p:cNvSpPr txBox="1"/>
          <p:nvPr/>
        </p:nvSpPr>
        <p:spPr>
          <a:xfrm>
            <a:off x="5131675" y="2356233"/>
            <a:ext cx="3572862" cy="3522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Private key:</a:t>
            </a:r>
            <a:r>
              <a:rPr b="0"/>
              <a:t> 0xc9f4f55bdeb5ba0bd337f2dbc952a5439e20ef9af6203d25d014e7102d86aaeeL</a:t>
            </a:r>
          </a:p>
          <a:p>
            <a:pPr defTabSz="762000">
              <a:defRPr sz="1400" b="1"/>
            </a:pPr>
            <a:r>
              <a:t>Public key:</a:t>
            </a:r>
            <a:r>
              <a:rPr b="0"/>
              <a:t> 0xc44370819cb3b7b57b2aa7edf550a9a5410c234d27aff497458bbbfec8b6a327, 0x52a1a3e222cd89cbd2764b69bd9b0ea5c4fd6ca28861e1f2140eeff9c2e76487</a:t>
            </a:r>
          </a:p>
          <a:p>
            <a:pPr defTabSz="762000">
              <a:defRPr sz="1400"/>
            </a:pPr>
            <a:endParaRPr b="0"/>
          </a:p>
          <a:p>
            <a:pPr defTabSz="762000">
              <a:defRPr sz="1400" b="1"/>
            </a:pPr>
            <a:r>
              <a:t>G: </a:t>
            </a:r>
            <a:r>
              <a:rPr b="0"/>
              <a:t>(5066263022277343669578718895168534326250603453777594175500187360389116729240L, 32670510020758816978083085130507043184471273380659243275938904335757337482424L)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345"/>
          <p:cNvSpPr txBox="1">
            <a:spLocks noGrp="1"/>
          </p:cNvSpPr>
          <p:nvPr>
            <p:ph type="title"/>
          </p:nvPr>
        </p:nvSpPr>
        <p:spPr>
          <a:xfrm>
            <a:off x="4469522" y="285750"/>
            <a:ext cx="7886701" cy="649701"/>
          </a:xfrm>
          <a:prstGeom prst="rect">
            <a:avLst/>
          </a:prstGeom>
        </p:spPr>
        <p:txBody>
          <a:bodyPr/>
          <a:lstStyle/>
          <a:p>
            <a:r>
              <a:t>Public and private keys with ECC</a:t>
            </a:r>
          </a:p>
        </p:txBody>
      </p:sp>
      <p:sp>
        <p:nvSpPr>
          <p:cNvPr id="168" name="TextBox 5"/>
          <p:cNvSpPr txBox="1"/>
          <p:nvPr/>
        </p:nvSpPr>
        <p:spPr>
          <a:xfrm>
            <a:off x="230570" y="285749"/>
            <a:ext cx="7330967" cy="4818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r>
              <a:t>-----BEGIN EC PARAMETERS-----</a:t>
            </a:r>
          </a:p>
          <a:p>
            <a:pPr defTabSz="762000">
              <a:defRPr sz="1400" b="1"/>
            </a:pPr>
            <a:r>
              <a:t>BgUrgQQACg==</a:t>
            </a:r>
          </a:p>
          <a:p>
            <a:pPr defTabSz="762000">
              <a:defRPr sz="1400" b="1"/>
            </a:pPr>
            <a:r>
              <a:t>-----END EC PARAMETERS-----</a:t>
            </a:r>
          </a:p>
          <a:p>
            <a:pPr defTabSz="762000">
              <a:defRPr sz="1400" b="1"/>
            </a:pPr>
            <a:r>
              <a:t>-----BEGIN EC PRIVATE KEY-----</a:t>
            </a:r>
          </a:p>
          <a:p>
            <a:pPr defTabSz="762000">
              <a:defRPr sz="1400" b="1"/>
            </a:pPr>
            <a:r>
              <a:t>MHQCAQEEIEa56GG2PTUJyIt4FydaMNItYsjNj6ZIbd7jXvDY4ElfoAcGBSuBBAAK</a:t>
            </a:r>
          </a:p>
          <a:p>
            <a:pPr defTabSz="762000">
              <a:defRPr sz="1400" b="1"/>
            </a:pPr>
            <a:r>
              <a:t>oUQDQgAEJQDn8/vd8oQpA/VE3ch0lM6VAprOTiV9VLp38rwfOog3qUYcTxxX/sxJ</a:t>
            </a:r>
          </a:p>
          <a:p>
            <a:pPr defTabSz="762000">
              <a:defRPr sz="1400" b="1"/>
            </a:pPr>
            <a:r>
              <a:t>l1M4HncqEopYIKkkovoFFi62Yph6nw==</a:t>
            </a:r>
          </a:p>
          <a:p>
            <a:pPr defTabSz="762000">
              <a:defRPr sz="1400" b="1"/>
            </a:pPr>
            <a:r>
              <a:t>-----END EC PRIVATE KEY-----</a:t>
            </a:r>
          </a:p>
          <a:p>
            <a:pPr defTabSz="762000">
              <a:defRPr sz="1400" b="1"/>
            </a:pPr>
            <a:r>
              <a:t>Private-Key: (256 bit)</a:t>
            </a:r>
          </a:p>
          <a:p>
            <a:pPr defTabSz="762000">
              <a:defRPr sz="1400" b="1"/>
            </a:pPr>
            <a:r>
              <a:t>priv:</a:t>
            </a:r>
          </a:p>
          <a:p>
            <a:pPr defTabSz="762000">
              <a:defRPr sz="1400" b="1"/>
            </a:pPr>
            <a:r>
              <a:t>    34:7c:b7:89:8c:d9:5f:eb:00:73:94:3e:bc:b9:97:</a:t>
            </a:r>
          </a:p>
          <a:p>
            <a:pPr defTabSz="762000">
              <a:defRPr sz="1400" b="1"/>
            </a:pPr>
            <a:r>
              <a:t>    89:67:ef:e7:f5:04:ba:04:a3:1b:4f:ec:b0:63:1c:</a:t>
            </a:r>
          </a:p>
          <a:p>
            <a:pPr defTabSz="762000">
              <a:defRPr sz="1400" b="1"/>
            </a:pPr>
            <a:r>
              <a:t>    66:10</a:t>
            </a:r>
          </a:p>
          <a:p>
            <a:pPr defTabSz="762000">
              <a:defRPr sz="1400" b="1"/>
            </a:pPr>
            <a:r>
              <a:t>pub: </a:t>
            </a:r>
          </a:p>
          <a:p>
            <a:pPr defTabSz="762000">
              <a:defRPr sz="1400" b="1"/>
            </a:pPr>
            <a:r>
              <a:t>    04:29:b0:50:38:a6:32:fc:89:a1:2b:65:80:7b:14:</a:t>
            </a:r>
          </a:p>
          <a:p>
            <a:pPr defTabSz="762000">
              <a:defRPr sz="1400" b="1"/>
            </a:pPr>
            <a:r>
              <a:t>    8e:20:f3:03:2a:34:85:1f:3a:63:1a:fc:30:96:83:</a:t>
            </a:r>
          </a:p>
          <a:p>
            <a:pPr defTabSz="762000">
              <a:defRPr sz="1400" b="1"/>
            </a:pPr>
            <a:r>
              <a:t>    c0:e0:b7:72:77:17:cf:0c:53:2f:b9:e9:48:de:c2:</a:t>
            </a:r>
          </a:p>
          <a:p>
            <a:pPr defTabSz="762000">
              <a:defRPr sz="1400" b="1"/>
            </a:pPr>
            <a:r>
              <a:t>    70:1c:74:12:8d:04:8d:18:55:af:34:ff:9b:0b:a4:</a:t>
            </a:r>
          </a:p>
          <a:p>
            <a:pPr defTabSz="762000">
              <a:defRPr sz="1400" b="1"/>
            </a:pPr>
            <a:r>
              <a:t>    8a:bb:1d:3b:b9</a:t>
            </a:r>
          </a:p>
          <a:p>
            <a:pPr defTabSz="762000">
              <a:defRPr sz="1400" b="1"/>
            </a:pPr>
            <a:r>
              <a:t>ASN1 OID: secp256k1</a:t>
            </a:r>
          </a:p>
          <a:p>
            <a:pPr defTabSz="762000">
              <a:defRPr sz="1400" b="1"/>
            </a:pPr>
            <a:r>
              <a:t>Field Type: prime-field</a:t>
            </a:r>
          </a:p>
        </p:txBody>
      </p:sp>
      <p:sp>
        <p:nvSpPr>
          <p:cNvPr id="169" name="TextBox 6"/>
          <p:cNvSpPr txBox="1"/>
          <p:nvPr/>
        </p:nvSpPr>
        <p:spPr>
          <a:xfrm>
            <a:off x="4469522" y="1535166"/>
            <a:ext cx="7330967" cy="395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b="1"/>
            </a:pPr>
            <a:endParaRPr/>
          </a:p>
          <a:p>
            <a:pPr defTabSz="762000">
              <a:defRPr sz="1400" b="1"/>
            </a:pPr>
            <a:r>
              <a:t>Prime:</a:t>
            </a:r>
          </a:p>
          <a:p>
            <a:pPr defTabSz="762000">
              <a:defRPr sz="1400" b="1"/>
            </a:pPr>
            <a:r>
              <a:t>    00:ff:ff:ff:ff:ff:ff:ff:ff:ff:ff:ff:ff:ff:ff:</a:t>
            </a:r>
          </a:p>
          <a:p>
            <a:pPr defTabSz="762000">
              <a:defRPr sz="1400" b="1"/>
            </a:pPr>
            <a:r>
              <a:t>    ff:ff:ff:ff:ff:ff:ff:ff:ff:ff:ff:ff:ff:fe:ff:</a:t>
            </a:r>
          </a:p>
          <a:p>
            <a:pPr defTabSz="762000">
              <a:defRPr sz="1400" b="1"/>
            </a:pPr>
            <a:r>
              <a:t>    ff:fc:2f</a:t>
            </a:r>
          </a:p>
          <a:p>
            <a:pPr defTabSz="762000">
              <a:defRPr sz="1400" b="1"/>
            </a:pPr>
            <a:r>
              <a:t>A:    0</a:t>
            </a:r>
          </a:p>
          <a:p>
            <a:pPr defTabSz="762000">
              <a:defRPr sz="1400" b="1"/>
            </a:pPr>
            <a:r>
              <a:t>B:    7 (0x7)</a:t>
            </a:r>
          </a:p>
          <a:p>
            <a:pPr defTabSz="762000">
              <a:defRPr sz="1400" b="1"/>
            </a:pPr>
            <a:r>
              <a:t>Generator (uncompressed):</a:t>
            </a:r>
          </a:p>
          <a:p>
            <a:pPr defTabSz="762000">
              <a:defRPr sz="1400" b="1"/>
            </a:pPr>
            <a:r>
              <a:t>    04:79:be:66:7e:f9:dc:bb:ac:55:a0:62:95:ce:87:</a:t>
            </a:r>
          </a:p>
          <a:p>
            <a:pPr defTabSz="762000">
              <a:defRPr sz="1400" b="1"/>
            </a:pPr>
            <a:r>
              <a:t>    0b:07:02:9b:fc:db:2d:ce:28:d9:59:f2:81:5b:16:</a:t>
            </a:r>
          </a:p>
          <a:p>
            <a:pPr defTabSz="762000">
              <a:defRPr sz="1400" b="1"/>
            </a:pPr>
            <a:r>
              <a:t>    f8:17:98:48:3a:da:77:26:a3:c4:65:5d:a4:fb:fc:</a:t>
            </a:r>
          </a:p>
          <a:p>
            <a:pPr defTabSz="762000">
              <a:defRPr sz="1400" b="1"/>
            </a:pPr>
            <a:r>
              <a:t>    0e:11:08:a8:fd:17:b4:48:a6:85:54:19:9c:47:d0:</a:t>
            </a:r>
          </a:p>
          <a:p>
            <a:pPr defTabSz="762000">
              <a:defRPr sz="1400" b="1"/>
            </a:pPr>
            <a:r>
              <a:t>    8f:fb:10:d4:b8</a:t>
            </a:r>
          </a:p>
          <a:p>
            <a:pPr defTabSz="762000">
              <a:defRPr sz="1400" b="1"/>
            </a:pPr>
            <a:r>
              <a:t>Order: </a:t>
            </a:r>
          </a:p>
          <a:p>
            <a:pPr defTabSz="762000">
              <a:defRPr sz="1400" b="1"/>
            </a:pPr>
            <a:r>
              <a:t>    00:ff:ff:ff:ff:ff:ff:ff:ff:ff:ff:ff:ff:ff:ff:</a:t>
            </a:r>
          </a:p>
          <a:p>
            <a:pPr defTabSz="762000">
              <a:defRPr sz="1400" b="1"/>
            </a:pPr>
            <a:r>
              <a:t>    ff:fe:ba:ae:dc:e6:af:48:a0:3b:bf:d2:5e:8c:d0:</a:t>
            </a:r>
          </a:p>
          <a:p>
            <a:pPr defTabSz="762000">
              <a:defRPr sz="1400" b="1"/>
            </a:pPr>
            <a:r>
              <a:t>    36:41:41</a:t>
            </a:r>
          </a:p>
          <a:p>
            <a:pPr defTabSz="762000">
              <a:defRPr sz="1400" b="1"/>
            </a:pPr>
            <a:r>
              <a:t>Cofactor:  1 (0x1)</a:t>
            </a:r>
          </a:p>
        </p:txBody>
      </p:sp>
      <p:sp>
        <p:nvSpPr>
          <p:cNvPr id="170" name="TextBox 7"/>
          <p:cNvSpPr txBox="1"/>
          <p:nvPr/>
        </p:nvSpPr>
        <p:spPr>
          <a:xfrm>
            <a:off x="230570" y="4925479"/>
            <a:ext cx="3572861" cy="28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pPr defTabSz="762000">
              <a:defRPr sz="1400"/>
            </a:pPr>
            <a:r>
              <a:t>Y</a:t>
            </a:r>
            <a:r>
              <a:rPr baseline="29428"/>
              <a:t>2</a:t>
            </a:r>
            <a:r>
              <a:t> == X</a:t>
            </a:r>
            <a:r>
              <a:rPr baseline="29428"/>
              <a:t>3</a:t>
            </a:r>
            <a:r>
              <a:t> + ax + b) mod p</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345"/>
          <p:cNvSpPr txBox="1">
            <a:spLocks noGrp="1"/>
          </p:cNvSpPr>
          <p:nvPr>
            <p:ph type="title"/>
          </p:nvPr>
        </p:nvSpPr>
        <p:spPr>
          <a:prstGeom prst="rect">
            <a:avLst/>
          </a:prstGeom>
        </p:spPr>
        <p:txBody>
          <a:bodyPr/>
          <a:lstStyle/>
          <a:p>
            <a:r>
              <a:t>ECDH</a:t>
            </a:r>
          </a:p>
        </p:txBody>
      </p:sp>
      <p:sp>
        <p:nvSpPr>
          <p:cNvPr id="173" name="Text Placeholder 1"/>
          <p:cNvSpPr txBox="1">
            <a:spLocks noGrp="1"/>
          </p:cNvSpPr>
          <p:nvPr>
            <p:ph type="body" idx="1"/>
          </p:nvPr>
        </p:nvSpPr>
        <p:spPr>
          <a:prstGeom prst="rect">
            <a:avLst/>
          </a:prstGeom>
        </p:spPr>
        <p:txBody>
          <a:bodyPr/>
          <a:lstStyle/>
          <a:p>
            <a:endParaRPr/>
          </a:p>
        </p:txBody>
      </p:sp>
      <p:pic>
        <p:nvPicPr>
          <p:cNvPr id="174" name="Picture 3" descr="Picture 3"/>
          <p:cNvPicPr>
            <a:picLocks noChangeAspect="1"/>
          </p:cNvPicPr>
          <p:nvPr/>
        </p:nvPicPr>
        <p:blipFill>
          <a:blip r:embed="rId2"/>
          <a:stretch>
            <a:fillRect/>
          </a:stretch>
        </p:blipFill>
        <p:spPr>
          <a:xfrm>
            <a:off x="971550" y="457200"/>
            <a:ext cx="7458075" cy="4972050"/>
          </a:xfrm>
          <a:prstGeom prst="rect">
            <a:avLst/>
          </a:prstGeom>
          <a:ln w="12700">
            <a:miter lim="400000"/>
          </a:ln>
        </p:spPr>
      </p:pic>
      <p:grpSp>
        <p:nvGrpSpPr>
          <p:cNvPr id="5" name="Group">
            <a:hlinkClick r:id="rId3"/>
            <a:extLst>
              <a:ext uri="{FF2B5EF4-FFF2-40B4-BE49-F238E27FC236}">
                <a16:creationId xmlns:a16="http://schemas.microsoft.com/office/drawing/2014/main" id="{94A8D674-3D4E-3347-B2C6-389AA69FAFD9}"/>
              </a:ext>
            </a:extLst>
          </p:cNvPr>
          <p:cNvGrpSpPr/>
          <p:nvPr/>
        </p:nvGrpSpPr>
        <p:grpSpPr>
          <a:xfrm>
            <a:off x="-19050" y="5142149"/>
            <a:ext cx="1295400" cy="576263"/>
            <a:chOff x="0" y="0"/>
            <a:chExt cx="1295400" cy="576262"/>
          </a:xfrm>
        </p:grpSpPr>
        <p:sp>
          <p:nvSpPr>
            <p:cNvPr id="6" name="Rectangle">
              <a:extLst>
                <a:ext uri="{FF2B5EF4-FFF2-40B4-BE49-F238E27FC236}">
                  <a16:creationId xmlns:a16="http://schemas.microsoft.com/office/drawing/2014/main" id="{1E926620-FB45-4A45-8222-E53E3D03E5E0}"/>
                </a:ext>
              </a:extLst>
            </p:cNvPr>
            <p:cNvSpPr/>
            <p:nvPr/>
          </p:nvSpPr>
          <p:spPr>
            <a:xfrm>
              <a:off x="0" y="0"/>
              <a:ext cx="1295400" cy="576263"/>
            </a:xfrm>
            <a:prstGeom prst="rect">
              <a:avLst/>
            </a:prstGeom>
            <a:solidFill>
              <a:schemeClr val="accent1"/>
            </a:solidFill>
            <a:ln w="25400" cap="flat">
              <a:solidFill>
                <a:srgbClr val="385D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7" name="Example">
              <a:extLst>
                <a:ext uri="{FF2B5EF4-FFF2-40B4-BE49-F238E27FC236}">
                  <a16:creationId xmlns:a16="http://schemas.microsoft.com/office/drawing/2014/main" id="{68A83EE3-770F-2C4F-8639-1C31099F01C5}"/>
                </a:ext>
              </a:extLst>
            </p:cNvPr>
            <p:cNvSpPr txBox="1"/>
            <p:nvPr/>
          </p:nvSpPr>
          <p:spPr>
            <a:xfrm>
              <a:off x="0" y="102711"/>
              <a:ext cx="1295400" cy="3708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dirty="0">
                  <a:hlinkClick r:id="rId4"/>
                </a:rPr>
                <a:t>Example</a:t>
              </a:r>
              <a:endParaRPr dirty="0"/>
            </a:p>
          </p:txBody>
        </p:sp>
      </p:gr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77"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80" name="image.png" descr="image.png"/>
          <p:cNvPicPr>
            <a:picLocks noChangeAspect="1"/>
          </p:cNvPicPr>
          <p:nvPr/>
        </p:nvPicPr>
        <p:blipFill>
          <a:blip r:embed="rId2"/>
          <a:stretch>
            <a:fillRect/>
          </a:stretch>
        </p:blipFill>
        <p:spPr>
          <a:xfrm>
            <a:off x="1547812" y="1201737"/>
            <a:ext cx="5646738" cy="4357688"/>
          </a:xfrm>
          <a:prstGeom prst="rect">
            <a:avLst/>
          </a:prstGeom>
          <a:ln w="12700">
            <a:miter lim="400000"/>
          </a:ln>
        </p:spPr>
      </p:pic>
      <p:grpSp>
        <p:nvGrpSpPr>
          <p:cNvPr id="183" name="image.png"/>
          <p:cNvGrpSpPr/>
          <p:nvPr/>
        </p:nvGrpSpPr>
        <p:grpSpPr>
          <a:xfrm>
            <a:off x="284161" y="874711"/>
            <a:ext cx="8836027" cy="4692653"/>
            <a:chOff x="0" y="0"/>
            <a:chExt cx="8836025" cy="4692651"/>
          </a:xfrm>
        </p:grpSpPr>
        <p:pic>
          <p:nvPicPr>
            <p:cNvPr id="181" name="image.png" descr="image.png"/>
            <p:cNvPicPr>
              <a:picLocks noChangeAspect="1"/>
            </p:cNvPicPr>
            <p:nvPr/>
          </p:nvPicPr>
          <p:blipFill>
            <a:blip r:embed="rId3"/>
            <a:stretch>
              <a:fillRect/>
            </a:stretch>
          </p:blipFill>
          <p:spPr>
            <a:xfrm>
              <a:off x="203200" y="203200"/>
              <a:ext cx="8429626" cy="4248152"/>
            </a:xfrm>
            <a:prstGeom prst="rect">
              <a:avLst/>
            </a:prstGeom>
            <a:ln w="12700" cap="flat">
              <a:noFill/>
              <a:miter lim="400000"/>
            </a:ln>
            <a:effectLst/>
          </p:spPr>
        </p:pic>
        <p:pic>
          <p:nvPicPr>
            <p:cNvPr id="182" name="image.png" descr="image.png"/>
            <p:cNvPicPr>
              <a:picLocks noChangeAspect="1"/>
            </p:cNvPicPr>
            <p:nvPr/>
          </p:nvPicPr>
          <p:blipFill>
            <a:blip r:embed="rId4"/>
            <a:stretch>
              <a:fillRect/>
            </a:stretch>
          </p:blipFill>
          <p:spPr>
            <a:xfrm>
              <a:off x="0" y="-1"/>
              <a:ext cx="8836026" cy="469265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83"/>
                                        </p:tgtEl>
                                        <p:attrNameLst>
                                          <p:attrName>style.visibility</p:attrName>
                                        </p:attrNameLst>
                                      </p:cBhvr>
                                      <p:to>
                                        <p:strVal val="visible"/>
                                      </p:to>
                                    </p:set>
                                    <p:anim calcmode="lin" valueType="num">
                                      <p:cBhvr>
                                        <p:cTn id="7" dur="1000" fill="hold"/>
                                        <p:tgtEl>
                                          <p:spTgt spid="183"/>
                                        </p:tgtEl>
                                        <p:attrNameLst>
                                          <p:attrName>ppt_x</p:attrName>
                                        </p:attrNameLst>
                                      </p:cBhvr>
                                      <p:tavLst>
                                        <p:tav tm="0">
                                          <p:val>
                                            <p:strVal val="0-#ppt_w/2"/>
                                          </p:val>
                                        </p:tav>
                                        <p:tav tm="100000">
                                          <p:val>
                                            <p:strVal val="#ppt_x"/>
                                          </p:val>
                                        </p:tav>
                                      </p:tavLst>
                                    </p:anim>
                                    <p:anim calcmode="lin" valueType="num">
                                      <p:cBhvr>
                                        <p:cTn id="8"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94A1-0EDA-C840-A4AA-1F42E7020B97}"/>
              </a:ext>
            </a:extLst>
          </p:cNvPr>
          <p:cNvSpPr>
            <a:spLocks noGrp="1"/>
          </p:cNvSpPr>
          <p:nvPr>
            <p:ph type="title"/>
          </p:nvPr>
        </p:nvSpPr>
        <p:spPr/>
        <p:txBody>
          <a:bodyPr/>
          <a:lstStyle/>
          <a:p>
            <a:r>
              <a:rPr lang="en-US" dirty="0"/>
              <a:t>Key Exchange with Public Key</a:t>
            </a:r>
          </a:p>
        </p:txBody>
      </p:sp>
      <p:sp>
        <p:nvSpPr>
          <p:cNvPr id="3" name="Text Placeholder 2">
            <a:extLst>
              <a:ext uri="{FF2B5EF4-FFF2-40B4-BE49-F238E27FC236}">
                <a16:creationId xmlns:a16="http://schemas.microsoft.com/office/drawing/2014/main" id="{239BC0B6-0A9B-574E-99C4-989F111A8496}"/>
              </a:ext>
            </a:extLst>
          </p:cNvPr>
          <p:cNvSpPr>
            <a:spLocks noGrp="1"/>
          </p:cNvSpPr>
          <p:nvPr>
            <p:ph type="body" idx="1"/>
          </p:nvPr>
        </p:nvSpPr>
        <p:spPr/>
        <p:txBody>
          <a:bodyPr/>
          <a:lstStyle/>
          <a:p>
            <a:endParaRPr lang="en-US"/>
          </a:p>
        </p:txBody>
      </p:sp>
      <p:pic>
        <p:nvPicPr>
          <p:cNvPr id="4098" name="Picture 2">
            <a:extLst>
              <a:ext uri="{FF2B5EF4-FFF2-40B4-BE49-F238E27FC236}">
                <a16:creationId xmlns:a16="http://schemas.microsoft.com/office/drawing/2014/main" id="{125ED23A-C253-4841-B86E-46514D8A0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177" y="920242"/>
            <a:ext cx="6620761" cy="4794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8070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Elliptic Curve Diffie Hellman (ECDH)"/>
          <p:cNvSpPr txBox="1">
            <a:spLocks noGrp="1"/>
          </p:cNvSpPr>
          <p:nvPr>
            <p:ph type="title" idx="4294967295"/>
          </p:nvPr>
        </p:nvSpPr>
        <p:spPr>
          <a:xfrm>
            <a:off x="-34926" y="19049"/>
            <a:ext cx="8710615" cy="649290"/>
          </a:xfrm>
          <a:prstGeom prst="rect">
            <a:avLst/>
          </a:prstGeom>
        </p:spPr>
        <p:txBody>
          <a:bodyPr lIns="45718" tIns="45718" rIns="45718" bIns="45718">
            <a:normAutofit/>
          </a:bodyPr>
          <a:lstStyle>
            <a:lvl1pPr algn="l" defTabSz="749808">
              <a:defRPr sz="3600">
                <a:solidFill>
                  <a:srgbClr val="C00000"/>
                </a:solidFill>
              </a:defRPr>
            </a:lvl1pPr>
          </a:lstStyle>
          <a:p>
            <a:r>
              <a:t>Elliptic Curve Diffie Hellman (ECDH)</a:t>
            </a:r>
          </a:p>
        </p:txBody>
      </p:sp>
      <p:pic>
        <p:nvPicPr>
          <p:cNvPr id="1026" name="Picture 2">
            <a:extLst>
              <a:ext uri="{FF2B5EF4-FFF2-40B4-BE49-F238E27FC236}">
                <a16:creationId xmlns:a16="http://schemas.microsoft.com/office/drawing/2014/main" id="{22E99A16-C02D-674F-931F-99160423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2363"/>
            <a:ext cx="9144000"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24967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dirty="0"/>
              <a:t>Passing Key Using Public Key</a:t>
            </a:r>
            <a:endParaRPr sz="1779" b="0" dirty="0"/>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7BA0C54C-1FFA-E973-02EA-2E8481F51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p:cNvSpPr txBox="1">
            <a:spLocks noGrp="1"/>
          </p:cNvSpPr>
          <p:nvPr>
            <p:ph type="title" idx="4294967295"/>
          </p:nvPr>
        </p:nvSpPr>
        <p:spPr>
          <a:xfrm>
            <a:off x="457200" y="228600"/>
            <a:ext cx="8229600" cy="952500"/>
          </a:xfrm>
          <a:prstGeom prst="rect">
            <a:avLst/>
          </a:prstGeom>
        </p:spPr>
        <p:txBody>
          <a:bodyPr>
            <a:normAutofit/>
          </a:bodyPr>
          <a:lstStyle/>
          <a:p>
            <a:endParaRPr/>
          </a:p>
        </p:txBody>
      </p:sp>
      <p:sp>
        <p:nvSpPr>
          <p:cNvPr id="189" name="Body"/>
          <p:cNvSpPr txBox="1">
            <a:spLocks noGrp="1"/>
          </p:cNvSpPr>
          <p:nvPr>
            <p:ph type="body" idx="4294967295"/>
          </p:nvPr>
        </p:nvSpPr>
        <p:spPr>
          <a:xfrm>
            <a:off x="457200" y="1333500"/>
            <a:ext cx="8229600" cy="3771900"/>
          </a:xfrm>
          <a:prstGeom prst="rect">
            <a:avLst/>
          </a:prstGeom>
        </p:spPr>
        <p:txBody>
          <a:bodyPr>
            <a:normAutofit/>
          </a:bodyPr>
          <a:lstStyle/>
          <a:p>
            <a:pPr>
              <a:buChar char="•"/>
            </a:pPr>
            <a:endParaRPr/>
          </a:p>
        </p:txBody>
      </p:sp>
      <p:pic>
        <p:nvPicPr>
          <p:cNvPr id="190" name="image.tif" descr="image.tif"/>
          <p:cNvPicPr>
            <a:picLocks noChangeAspect="1"/>
          </p:cNvPicPr>
          <p:nvPr/>
        </p:nvPicPr>
        <p:blipFill>
          <a:blip r:embed="rId2"/>
          <a:stretch>
            <a:fillRect/>
          </a:stretch>
        </p:blipFill>
        <p:spPr>
          <a:xfrm>
            <a:off x="611187" y="490537"/>
            <a:ext cx="6732588" cy="5200651"/>
          </a:xfrm>
          <a:prstGeom prst="rect">
            <a:avLst/>
          </a:prstGeom>
          <a:ln w="12700">
            <a:miter lim="400000"/>
          </a:ln>
        </p:spPr>
      </p:pic>
      <p:sp>
        <p:nvSpPr>
          <p:cNvPr id="191" name="Key Exchange with Public Key"/>
          <p:cNvSpPr txBox="1"/>
          <p:nvPr/>
        </p:nvSpPr>
        <p:spPr>
          <a:xfrm>
            <a:off x="-31750" y="73342"/>
            <a:ext cx="8229600"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solidFill>
                  <a:srgbClr val="C00000"/>
                </a:solidFill>
              </a:defRPr>
            </a:lvl1pPr>
          </a:lstStyle>
          <a:p>
            <a:r>
              <a:t>Key Exchange with Public Key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dirty="0" err="1"/>
              <a:t>keyexchange</a:t>
            </a:r>
            <a:endParaRPr sz="1779" b="0" dirty="0"/>
          </a:p>
        </p:txBody>
      </p:sp>
      <p:pic>
        <p:nvPicPr>
          <p:cNvPr id="3" name="Picture 2">
            <a:extLst>
              <a:ext uri="{FF2B5EF4-FFF2-40B4-BE49-F238E27FC236}">
                <a16:creationId xmlns:a16="http://schemas.microsoft.com/office/drawing/2014/main" id="{98076D98-A878-0442-8514-7D96CD5D2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611" y="1282889"/>
            <a:ext cx="4833037" cy="3603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345"/>
          <p:cNvSpPr txBox="1">
            <a:spLocks noGrp="1"/>
          </p:cNvSpPr>
          <p:nvPr>
            <p:ph type="title"/>
          </p:nvPr>
        </p:nvSpPr>
        <p:spPr>
          <a:prstGeom prst="rect">
            <a:avLst/>
          </a:prstGeom>
        </p:spPr>
        <p:txBody>
          <a:bodyPr/>
          <a:lstStyle/>
          <a:p>
            <a:r>
              <a:t>Trust Infrastructures</a:t>
            </a:r>
          </a:p>
        </p:txBody>
      </p:sp>
      <p:pic>
        <p:nvPicPr>
          <p:cNvPr id="197" name="Picture 2" descr="Picture 2"/>
          <p:cNvPicPr>
            <a:picLocks noChangeAspect="1"/>
          </p:cNvPicPr>
          <p:nvPr/>
        </p:nvPicPr>
        <p:blipFill>
          <a:blip r:embed="rId2"/>
          <a:stretch>
            <a:fillRect/>
          </a:stretch>
        </p:blipFill>
        <p:spPr>
          <a:xfrm>
            <a:off x="1801905" y="976626"/>
            <a:ext cx="6556283" cy="445262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a14="http://schemas.microsoft.com/office/drawing/2010/main" xmlns:m="http://schemas.openxmlformats.org/officeDocument/2006/math"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345"/>
          <p:cNvSpPr txBox="1">
            <a:spLocks noGrp="1"/>
          </p:cNvSpPr>
          <p:nvPr>
            <p:ph type="title"/>
          </p:nvPr>
        </p:nvSpPr>
        <p:spPr>
          <a:prstGeom prst="rect">
            <a:avLst/>
          </a:prstGeom>
        </p:spPr>
        <p:txBody>
          <a:bodyPr/>
          <a:lstStyle/>
          <a:p>
            <a:r>
              <a:t>Trust Infrastructures</a:t>
            </a:r>
          </a:p>
        </p:txBody>
      </p:sp>
      <p:pic>
        <p:nvPicPr>
          <p:cNvPr id="200" name="Picture 1" descr="Picture 1"/>
          <p:cNvPicPr>
            <a:picLocks noChangeAspect="1"/>
          </p:cNvPicPr>
          <p:nvPr/>
        </p:nvPicPr>
        <p:blipFill>
          <a:blip r:embed="rId2"/>
          <a:stretch>
            <a:fillRect/>
          </a:stretch>
        </p:blipFill>
        <p:spPr>
          <a:xfrm>
            <a:off x="3943350" y="285750"/>
            <a:ext cx="4507191" cy="5143500"/>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345"/>
          <p:cNvSpPr txBox="1">
            <a:spLocks noGrp="1"/>
          </p:cNvSpPr>
          <p:nvPr>
            <p:ph type="title"/>
          </p:nvPr>
        </p:nvSpPr>
        <p:spPr>
          <a:prstGeom prst="rect">
            <a:avLst/>
          </a:prstGeom>
        </p:spPr>
        <p:txBody>
          <a:bodyPr/>
          <a:lstStyle/>
          <a:p>
            <a:r>
              <a:t>Simple KDC</a:t>
            </a:r>
          </a:p>
        </p:txBody>
      </p:sp>
      <p:sp>
        <p:nvSpPr>
          <p:cNvPr id="203"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04" name="Picture 2" descr="Picture 2"/>
          <p:cNvPicPr>
            <a:picLocks noChangeAspect="1"/>
          </p:cNvPicPr>
          <p:nvPr/>
        </p:nvPicPr>
        <p:blipFill>
          <a:blip r:embed="rId3"/>
          <a:stretch>
            <a:fillRect/>
          </a:stretch>
        </p:blipFill>
        <p:spPr>
          <a:xfrm>
            <a:off x="1680881" y="824020"/>
            <a:ext cx="6547529" cy="4605230"/>
          </a:xfrm>
          <a:prstGeom prst="rect">
            <a:avLst/>
          </a:prstGeom>
          <a:ln w="12700">
            <a:miter lim="400000"/>
          </a:ln>
        </p:spPr>
      </p:pic>
      <p:sp>
        <p:nvSpPr>
          <p:cNvPr id="205" name="Rectangle 1"/>
          <p:cNvSpPr/>
          <p:nvPr/>
        </p:nvSpPr>
        <p:spPr>
          <a:xfrm>
            <a:off x="4120029" y="198913"/>
            <a:ext cx="4921625" cy="46056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rnd = random.randint(1,2**128) </a:t>
            </a:r>
          </a:p>
          <a:p>
            <a:pPr defTabSz="762000">
              <a:defRPr sz="1400"/>
            </a:pPr>
            <a:r>
              <a:t>keyA= hashlib.md5(str(rnd)).digest() </a:t>
            </a:r>
          </a:p>
          <a:p>
            <a:pPr defTabSz="762000">
              <a:defRPr sz="1400"/>
            </a:pPr>
            <a:endParaRPr/>
          </a:p>
          <a:p>
            <a:pPr defTabSz="762000">
              <a:defRPr sz="1400"/>
            </a:pPr>
            <a:r>
              <a:t>rnd = random.randint(1,2**128) </a:t>
            </a:r>
          </a:p>
          <a:p>
            <a:pPr defTabSz="762000">
              <a:defRPr sz="1400"/>
            </a:pPr>
            <a:r>
              <a:t>keyB= hashlib.md5(str(rnd)).digest() </a:t>
            </a:r>
          </a:p>
          <a:p>
            <a:pPr defTabSz="762000">
              <a:defRPr sz="1400"/>
            </a:pPr>
            <a:endParaRPr/>
          </a:p>
          <a:p>
            <a:pPr defTabSz="762000">
              <a:defRPr sz="1400"/>
            </a:pPr>
            <a:r>
              <a:t>print 'Long-term Key Alice=',binascii.hexlify(keyA) </a:t>
            </a:r>
          </a:p>
          <a:p>
            <a:pPr defTabSz="762000">
              <a:defRPr sz="1400"/>
            </a:pPr>
            <a:r>
              <a:t>print 'Long-term Key Bob=',binascii.hexlify(keyB) </a:t>
            </a:r>
          </a:p>
          <a:p>
            <a:pPr defTabSz="762000">
              <a:defRPr sz="1400"/>
            </a:pPr>
            <a:endParaRPr/>
          </a:p>
          <a:p>
            <a:pPr defTabSz="762000">
              <a:defRPr sz="1400"/>
            </a:pPr>
            <a:r>
              <a:t>rnd = random.randint(1,2**128) </a:t>
            </a:r>
          </a:p>
          <a:p>
            <a:pPr defTabSz="762000">
              <a:defRPr sz="1400"/>
            </a:pPr>
            <a:endParaRPr/>
          </a:p>
          <a:p>
            <a:pPr defTabSz="762000">
              <a:defRPr sz="1400"/>
            </a:pPr>
            <a:r>
              <a:t>keySession= hashlib.md5(str(rnd)).hexdigest() </a:t>
            </a:r>
          </a:p>
          <a:p>
            <a:pPr defTabSz="762000">
              <a:defRPr sz="1400"/>
            </a:pPr>
            <a:r>
              <a:t>ya = encrypt(keySession,keyA,AES.MODE_ECB) </a:t>
            </a:r>
          </a:p>
          <a:p>
            <a:pPr defTabSz="762000">
              <a:defRPr sz="1400"/>
            </a:pPr>
            <a:r>
              <a:t>yb = encrypt(keySession,keyB,AES.MODE_ECB) </a:t>
            </a:r>
          </a:p>
          <a:p>
            <a:pPr defTabSz="762000">
              <a:defRPr sz="1400"/>
            </a:pPr>
            <a:endParaRPr/>
          </a:p>
          <a:p>
            <a:pPr defTabSz="762000">
              <a:defRPr sz="1400"/>
            </a:pPr>
            <a:r>
              <a:t>print "Encrypted key sent to Alice:",binascii.hexlify(ya) </a:t>
            </a:r>
          </a:p>
          <a:p>
            <a:pPr defTabSz="762000">
              <a:defRPr sz="1400"/>
            </a:pPr>
            <a:r>
              <a:t>print "Encrypted key sent to Bob:",binascii.hexlify(yb) </a:t>
            </a:r>
          </a:p>
          <a:p>
            <a:pPr defTabSz="762000">
              <a:defRPr sz="1400"/>
            </a:pPr>
            <a:endParaRPr/>
          </a:p>
          <a:p>
            <a:pPr defTabSz="762000">
              <a:defRPr sz="1400"/>
            </a:pPr>
            <a:r>
              <a:t>decipherA = decrypt(ya,keyA,AES.MODE_ECB) </a:t>
            </a:r>
          </a:p>
          <a:p>
            <a:pPr defTabSz="762000">
              <a:defRPr sz="1400"/>
            </a:pPr>
            <a:r>
              <a:t>decipherB = decrypt(yb,keyB,AES.MODE_ECB) </a:t>
            </a:r>
          </a:p>
          <a:p>
            <a:pPr defTabSz="762000">
              <a:defRPr sz="1400"/>
            </a:pPr>
            <a:r>
              <a:t>print "Session key:",decipherA print "Session key:",decipherB</a:t>
            </a:r>
          </a:p>
        </p:txBody>
      </p:sp>
      <p:sp>
        <p:nvSpPr>
          <p:cNvPr id="206" name="Rectangle 9"/>
          <p:cNvSpPr/>
          <p:nvPr/>
        </p:nvSpPr>
        <p:spPr>
          <a:xfrm>
            <a:off x="45221" y="3308392"/>
            <a:ext cx="6046298" cy="1798955"/>
          </a:xfrm>
          <a:prstGeom prst="rect">
            <a:avLst/>
          </a:prstGeom>
          <a:solidFill>
            <a:srgbClr val="FFFFFF"/>
          </a:solidFill>
          <a:ln w="3175">
            <a:solidFill>
              <a:srgbClr val="5B9BD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nchor="ctr">
            <a:spAutoFit/>
          </a:bodyPr>
          <a:lstStyle/>
          <a:p>
            <a:pPr defTabSz="762000">
              <a:defRPr sz="1400"/>
            </a:pPr>
            <a:r>
              <a:t>Long-term Key Alice= 9997205ef32f910d094b11b5f02ffe23 </a:t>
            </a:r>
          </a:p>
          <a:p>
            <a:pPr defTabSz="762000">
              <a:defRPr sz="1400"/>
            </a:pPr>
            <a:r>
              <a:t>Long-term Key Bob= c2d0b8ac3567ac1f7305d223cecf3cbe </a:t>
            </a:r>
          </a:p>
          <a:p>
            <a:pPr defTabSz="762000">
              <a:defRPr sz="1400"/>
            </a:pPr>
            <a:r>
              <a:t>Encrypted key sent to Alice: 2c4ebf8e8748cb11065bb3cba7869c1af9d877c08805b2232ad4c7d8b2f987d5 </a:t>
            </a:r>
          </a:p>
          <a:p>
            <a:pPr defTabSz="762000">
              <a:defRPr sz="1400"/>
            </a:pPr>
            <a:r>
              <a:t>Encrypted key sent to Bob: 8d9d34a0cf2385a328643e83c11f5523b9d241db50d2e534c563dbbac9bb08ba </a:t>
            </a:r>
          </a:p>
          <a:p>
            <a:pPr defTabSz="762000">
              <a:defRPr sz="1400"/>
            </a:pPr>
            <a:r>
              <a:t>Session key: 0ff7556d5a49f4f84f1b7e7c61c7c869 </a:t>
            </a:r>
          </a:p>
          <a:p>
            <a:pPr defTabSz="762000">
              <a:defRPr sz="1400"/>
            </a:pPr>
            <a:r>
              <a:t>Session key: 0ff7556d5a49f4f84f1b7e7c61c7c869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205"/>
                                        </p:tgtEl>
                                        <p:attrNameLst>
                                          <p:attrName>style.visibility</p:attrName>
                                        </p:attrNameLst>
                                      </p:cBhvr>
                                      <p:to>
                                        <p:strVal val="visible"/>
                                      </p:to>
                                    </p:set>
                                    <p:anim calcmode="lin" valueType="num">
                                      <p:cBhvr>
                                        <p:cTn id="7" dur="500" fill="hold"/>
                                        <p:tgtEl>
                                          <p:spTgt spid="205"/>
                                        </p:tgtEl>
                                        <p:attrNameLst>
                                          <p:attrName>ppt_x</p:attrName>
                                        </p:attrNameLst>
                                      </p:cBhvr>
                                      <p:tavLst>
                                        <p:tav tm="0">
                                          <p:val>
                                            <p:strVal val="#ppt_x"/>
                                          </p:val>
                                        </p:tav>
                                        <p:tav tm="100000">
                                          <p:val>
                                            <p:strVal val="#ppt_x"/>
                                          </p:val>
                                        </p:tav>
                                      </p:tavLst>
                                    </p:anim>
                                    <p:anim calcmode="lin" valueType="num">
                                      <p:cBhvr>
                                        <p:cTn id="8"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p:tmAbs val="0"/>
                                  </p:iterate>
                                  <p:childTnLst>
                                    <p:set>
                                      <p:cBhvr>
                                        <p:cTn id="12" fill="hold"/>
                                        <p:tgtEl>
                                          <p:spTgt spid="206"/>
                                        </p:tgtEl>
                                        <p:attrNameLst>
                                          <p:attrName>style.visibility</p:attrName>
                                        </p:attrNameLst>
                                      </p:cBhvr>
                                      <p:to>
                                        <p:strVal val="visible"/>
                                      </p:to>
                                    </p:set>
                                    <p:anim calcmode="lin" valueType="num">
                                      <p:cBhvr>
                                        <p:cTn id="13" dur="500" fill="hold"/>
                                        <p:tgtEl>
                                          <p:spTgt spid="206"/>
                                        </p:tgtEl>
                                        <p:attrNameLst>
                                          <p:attrName>ppt_x</p:attrName>
                                        </p:attrNameLst>
                                      </p:cBhvr>
                                      <p:tavLst>
                                        <p:tav tm="0">
                                          <p:val>
                                            <p:strVal val="#ppt_x"/>
                                          </p:val>
                                        </p:tav>
                                        <p:tav tm="100000">
                                          <p:val>
                                            <p:strVal val="#ppt_x"/>
                                          </p:val>
                                        </p:tav>
                                      </p:tavLst>
                                    </p:anim>
                                    <p:anim calcmode="lin" valueType="num">
                                      <p:cBhvr>
                                        <p:cTn id="14" dur="500" fill="hold"/>
                                        <p:tgtEl>
                                          <p:spTgt spid="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advAuto="0"/>
      <p:bldP spid="206"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prstGeom prst="rect">
            <a:avLst/>
          </a:prstGeom>
        </p:spPr>
        <p:txBody>
          <a:bodyPr/>
          <a:lstStyle/>
          <a:p>
            <a:r>
              <a:t>Simple KDC (enhanced)</a:t>
            </a:r>
          </a:p>
        </p:txBody>
      </p:sp>
      <p:sp>
        <p:nvSpPr>
          <p:cNvPr id="209" name="Rectangle 31"/>
          <p:cNvSpPr txBox="1"/>
          <p:nvPr/>
        </p:nvSpPr>
        <p:spPr>
          <a:xfrm>
            <a:off x="45221" y="4990668"/>
            <a:ext cx="1519182" cy="451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a:solidFill>
                  <a:srgbClr val="0000FF"/>
                </a:solidFill>
                <a:uFill>
                  <a:solidFill>
                    <a:srgbClr val="0000FF"/>
                  </a:solidFill>
                </a:uFill>
                <a:hlinkClick r:id="rId2"/>
              </a:rPr>
              <a:t>Link</a:t>
            </a:r>
          </a:p>
        </p:txBody>
      </p:sp>
      <p:pic>
        <p:nvPicPr>
          <p:cNvPr id="210" name="Picture 2" descr="Picture 2"/>
          <p:cNvPicPr>
            <a:picLocks noChangeAspect="1"/>
          </p:cNvPicPr>
          <p:nvPr/>
        </p:nvPicPr>
        <p:blipFill>
          <a:blip r:embed="rId3"/>
          <a:stretch>
            <a:fillRect/>
          </a:stretch>
        </p:blipFill>
        <p:spPr>
          <a:xfrm>
            <a:off x="1849480" y="769844"/>
            <a:ext cx="6238428" cy="4659406"/>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345"/>
          <p:cNvSpPr txBox="1">
            <a:spLocks noGrp="1"/>
          </p:cNvSpPr>
          <p:nvPr>
            <p:ph type="title"/>
          </p:nvPr>
        </p:nvSpPr>
        <p:spPr>
          <a:xfrm>
            <a:off x="135730" y="90124"/>
            <a:ext cx="4436270" cy="365457"/>
          </a:xfrm>
          <a:prstGeom prst="rect">
            <a:avLst/>
          </a:prstGeom>
        </p:spPr>
        <p:txBody>
          <a:bodyPr>
            <a:normAutofit fontScale="90000"/>
          </a:bodyPr>
          <a:lstStyle/>
          <a:p>
            <a:r>
              <a:rPr lang="en-US" dirty="0"/>
              <a:t>Kerberos</a:t>
            </a:r>
            <a:endParaRPr dirty="0"/>
          </a:p>
        </p:txBody>
      </p:sp>
      <p:sp>
        <p:nvSpPr>
          <p:cNvPr id="209" name="Rectangle 31"/>
          <p:cNvSpPr txBox="1"/>
          <p:nvPr/>
        </p:nvSpPr>
        <p:spPr>
          <a:xfrm>
            <a:off x="45221" y="4990668"/>
            <a:ext cx="1519182" cy="469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762000">
              <a:defRPr sz="2600" u="sng">
                <a:solidFill>
                  <a:srgbClr val="0000FF"/>
                </a:solidFill>
                <a:uFill>
                  <a:solidFill>
                    <a:srgbClr val="0000FF"/>
                  </a:solidFill>
                </a:uFill>
                <a:latin typeface="Arial"/>
                <a:ea typeface="Arial"/>
                <a:cs typeface="Arial"/>
                <a:sym typeface="Arial"/>
                <a:hlinkClick r:id="rId2"/>
              </a:defRPr>
            </a:lvl1pPr>
          </a:lstStyle>
          <a:p>
            <a:pPr>
              <a:defRPr u="none">
                <a:solidFill>
                  <a:srgbClr val="000000"/>
                </a:solidFill>
                <a:uFillTx/>
              </a:defRPr>
            </a:pPr>
            <a:r>
              <a:rPr u="sng" dirty="0">
                <a:solidFill>
                  <a:srgbClr val="0000FF"/>
                </a:solidFill>
                <a:uFill>
                  <a:solidFill>
                    <a:srgbClr val="0000FF"/>
                  </a:solidFill>
                </a:uFill>
                <a:hlinkClick r:id="rId3"/>
              </a:rPr>
              <a:t>Link</a:t>
            </a:r>
            <a:endParaRPr u="sng" dirty="0">
              <a:solidFill>
                <a:srgbClr val="0000FF"/>
              </a:solidFill>
              <a:uFill>
                <a:solidFill>
                  <a:srgbClr val="0000FF"/>
                </a:solidFill>
              </a:uFill>
              <a:hlinkClick r:id="rId2"/>
            </a:endParaRPr>
          </a:p>
        </p:txBody>
      </p:sp>
      <p:pic>
        <p:nvPicPr>
          <p:cNvPr id="2050" name="Picture 2">
            <a:extLst>
              <a:ext uri="{FF2B5EF4-FFF2-40B4-BE49-F238E27FC236}">
                <a16:creationId xmlns:a16="http://schemas.microsoft.com/office/drawing/2014/main" id="{E9EEEF7A-B486-ABCF-3EC0-86F2DE9DA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870" y="-29850"/>
            <a:ext cx="6842218" cy="565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2150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Unit 5: Key Exchange  Diffie-Hellman Diffie-Hellman Weaknesses…"/>
          <p:cNvSpPr txBox="1">
            <a:spLocks noGrp="1"/>
          </p:cNvSpPr>
          <p:nvPr>
            <p:ph type="title" idx="4294967295"/>
          </p:nvPr>
        </p:nvSpPr>
        <p:spPr>
          <a:xfrm>
            <a:off x="366712" y="379114"/>
            <a:ext cx="5327651" cy="4245572"/>
          </a:xfrm>
          <a:prstGeom prst="rect">
            <a:avLst/>
          </a:prstGeom>
        </p:spPr>
        <p:txBody>
          <a:bodyPr>
            <a:normAutofit/>
          </a:bodyPr>
          <a:lstStyle/>
          <a:p>
            <a:pPr algn="l" defTabSz="813816">
              <a:defRPr sz="3916" b="1">
                <a:solidFill>
                  <a:srgbClr val="C00000"/>
                </a:solidFill>
              </a:defRPr>
            </a:pPr>
            <a:r>
              <a:rPr dirty="0"/>
              <a:t>Unit 5: Key Exchange</a:t>
            </a:r>
            <a:br>
              <a:rPr dirty="0"/>
            </a:br>
            <a:br>
              <a:rPr dirty="0"/>
            </a:br>
            <a:r>
              <a:rPr sz="1779" b="0" dirty="0"/>
              <a:t>Diffie-Hellman</a:t>
            </a:r>
            <a:br>
              <a:rPr sz="1779" b="0" dirty="0"/>
            </a:br>
            <a:r>
              <a:rPr sz="1779" b="0" dirty="0"/>
              <a:t>Diffie-Hellman Weaknesses</a:t>
            </a:r>
          </a:p>
          <a:p>
            <a:pPr algn="l" defTabSz="813816">
              <a:defRPr sz="3916" b="1">
                <a:solidFill>
                  <a:srgbClr val="C00000"/>
                </a:solidFill>
              </a:defRPr>
            </a:pPr>
            <a:r>
              <a:rPr sz="1779" b="0" dirty="0"/>
              <a:t>Elliptic Curve Diffie-Hellman (ECDH)</a:t>
            </a:r>
            <a:br>
              <a:rPr sz="1779" b="0" dirty="0"/>
            </a:br>
            <a:r>
              <a:rPr sz="1779" b="0" dirty="0"/>
              <a:t>Passing Key Using Public Key</a:t>
            </a:r>
          </a:p>
          <a:p>
            <a:pPr algn="l" defTabSz="813816">
              <a:defRPr sz="3916" b="1">
                <a:solidFill>
                  <a:srgbClr val="C00000"/>
                </a:solidFill>
              </a:defRPr>
            </a:pPr>
            <a:r>
              <a:rPr sz="1779" b="0" dirty="0"/>
              <a:t>Key Distribution Centre (KDC)</a:t>
            </a:r>
            <a:br>
              <a:rPr sz="1779" b="0" dirty="0"/>
            </a:br>
            <a:br>
              <a:rPr sz="1779" b="0" dirty="0"/>
            </a:br>
            <a:r>
              <a:rPr sz="2670" dirty="0">
                <a:solidFill>
                  <a:srgbClr val="000000"/>
                </a:solidFill>
              </a:rPr>
              <a:t>Prof Bill Buchanan OBE</a:t>
            </a:r>
            <a:br>
              <a:rPr sz="2670" dirty="0">
                <a:solidFill>
                  <a:srgbClr val="000000"/>
                </a:solidFill>
              </a:rPr>
            </a:br>
            <a:r>
              <a:rPr lang="en-GB" sz="1779" dirty="0"/>
              <a:t>https://</a:t>
            </a:r>
            <a:r>
              <a:rPr lang="en-GB" sz="1779" dirty="0" err="1"/>
              <a:t>asecuritysite.com</a:t>
            </a:r>
            <a:r>
              <a:rPr lang="en-GB" sz="1779" dirty="0"/>
              <a:t>/</a:t>
            </a:r>
            <a:r>
              <a:rPr lang="en-GB" sz="1779"/>
              <a:t>keyexchange</a:t>
            </a:r>
            <a:br>
              <a:rPr sz="1779" b="0" dirty="0"/>
            </a:br>
            <a:endParaRPr sz="1779" b="0" dirty="0"/>
          </a:p>
        </p:txBody>
      </p:sp>
      <p:pic>
        <p:nvPicPr>
          <p:cNvPr id="2" name="Picture 1" descr="A white paper with writing on it&#10;&#10;Description automatically generated with medium confidence">
            <a:extLst>
              <a:ext uri="{FF2B5EF4-FFF2-40B4-BE49-F238E27FC236}">
                <a16:creationId xmlns:a16="http://schemas.microsoft.com/office/drawing/2014/main" id="{57273890-A910-A65A-634C-B65D00EB6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864" y="1364776"/>
            <a:ext cx="3685241" cy="3633336"/>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4"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rPr dirty="0"/>
              <a:t>Digital Certificates</a:t>
            </a:r>
            <a:br>
              <a:rPr dirty="0"/>
            </a:br>
            <a:r>
              <a:rPr sz="1800" b="0" dirty="0"/>
              <a:t>Introduction</a:t>
            </a:r>
            <a:br>
              <a:rPr sz="1800" b="0" dirty="0"/>
            </a:br>
            <a:r>
              <a:rPr sz="1800" b="0" dirty="0"/>
              <a:t>Authentication Methods</a:t>
            </a:r>
            <a:br>
              <a:rPr sz="1800" b="0" dirty="0"/>
            </a:br>
            <a:r>
              <a:rPr lang="en-US" sz="1800" b="0" dirty="0"/>
              <a:t>Public Key Infrastructures</a:t>
            </a:r>
            <a:r>
              <a:rPr sz="1800" b="0" dirty="0"/>
              <a:t> </a:t>
            </a:r>
            <a:br>
              <a:rPr sz="1800" b="0" dirty="0"/>
            </a:br>
            <a:r>
              <a:rPr sz="1800" b="0" dirty="0"/>
              <a:t>Digital Certificate Passing </a:t>
            </a:r>
            <a:br>
              <a:rPr lang="en-US" sz="1800" b="0" dirty="0"/>
            </a:br>
            <a:r>
              <a:rPr lang="en-GB" sz="1800" b="0" dirty="0"/>
              <a:t>Digital Signatures</a:t>
            </a:r>
            <a:br>
              <a:rPr sz="1800" b="0" dirty="0"/>
            </a:br>
            <a:br>
              <a:rPr sz="1800" b="0" dirty="0"/>
            </a:br>
            <a:r>
              <a:rPr sz="2700" dirty="0">
                <a:solidFill>
                  <a:srgbClr val="000000"/>
                </a:solidFill>
              </a:rPr>
              <a:t>Prof Bill Buchanan OBE</a:t>
            </a:r>
            <a:br>
              <a:rPr sz="1800" b="0" dirty="0"/>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7" name="Picture 6" descr="A cup on a map&#10;&#10;Description automatically generated with low confidence">
            <a:extLst>
              <a:ext uri="{FF2B5EF4-FFF2-40B4-BE49-F238E27FC236}">
                <a16:creationId xmlns:a16="http://schemas.microsoft.com/office/drawing/2014/main" id="{5850BFF3-C6A2-704D-B78E-0BE6D7448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p14="http://schemas.microsoft.com/office/powerpoint/2010/main" xmlns:a14="http://schemas.microsoft.com/office/drawing/2010/main" xmlns:m="http://schemas.openxmlformats.org/officeDocument/2006/math" xmlns="" Requires="p14">
      <p:transition spd="slow" advClick="1" p14:dur="1200">
        <p:wipe dir="l"/>
      </p:transition>
    </mc:Choice>
    <mc:Fallback xmlns:a14="http://schemas.microsoft.com/office/drawing/2010/main" xmlns:m="http://schemas.openxmlformats.org/officeDocument/2006/math"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prstGeom prst="rect">
            <a:avLst/>
          </a:prstGeom>
        </p:spPr>
        <p:txBody>
          <a:bodyPr/>
          <a:lstStyle/>
          <a:p>
            <a:endParaRPr/>
          </a:p>
        </p:txBody>
      </p:sp>
      <p:sp>
        <p:nvSpPr>
          <p:cNvPr id="132" name="Content Placeholder 2"/>
          <p:cNvSpPr txBox="1">
            <a:spLocks noGrp="1"/>
          </p:cNvSpPr>
          <p:nvPr>
            <p:ph type="body" idx="1"/>
          </p:nvPr>
        </p:nvSpPr>
        <p:spPr>
          <a:prstGeom prst="rect">
            <a:avLst/>
          </a:prstGeom>
        </p:spPr>
        <p:txBody>
          <a:bodyPr/>
          <a:lstStyle/>
          <a:p>
            <a:endParaRPr/>
          </a:p>
        </p:txBody>
      </p:sp>
      <p:pic>
        <p:nvPicPr>
          <p:cNvPr id="133" name="Picture 4" descr="Picture 4"/>
          <p:cNvPicPr>
            <a:picLocks noChangeAspect="1"/>
          </p:cNvPicPr>
          <p:nvPr/>
        </p:nvPicPr>
        <p:blipFill>
          <a:blip r:embed="rId2"/>
          <a:stretch>
            <a:fillRect/>
          </a:stretch>
        </p:blipFill>
        <p:spPr>
          <a:xfrm>
            <a:off x="0" y="1"/>
            <a:ext cx="9144000" cy="5715001"/>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5"/>
          <p:cNvSpPr txBox="1">
            <a:spLocks noGrp="1"/>
          </p:cNvSpPr>
          <p:nvPr>
            <p:ph type="title"/>
          </p:nvPr>
        </p:nvSpPr>
        <p:spPr>
          <a:prstGeom prst="rect">
            <a:avLst/>
          </a:prstGeom>
        </p:spPr>
        <p:txBody>
          <a:bodyPr/>
          <a:lstStyle/>
          <a:p>
            <a:endParaRPr/>
          </a:p>
        </p:txBody>
      </p:sp>
      <p:pic>
        <p:nvPicPr>
          <p:cNvPr id="136" name="Object 4" descr="Object 4"/>
          <p:cNvPicPr>
            <a:picLocks noChangeAspect="1"/>
          </p:cNvPicPr>
          <p:nvPr/>
        </p:nvPicPr>
        <p:blipFill>
          <a:blip r:embed="rId2"/>
          <a:stretch>
            <a:fillRect/>
          </a:stretch>
        </p:blipFill>
        <p:spPr>
          <a:xfrm>
            <a:off x="0" y="0"/>
            <a:ext cx="9144000" cy="5636949"/>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5"/>
          <p:cNvSpPr txBox="1">
            <a:spLocks noGrp="1"/>
          </p:cNvSpPr>
          <p:nvPr>
            <p:ph type="title"/>
          </p:nvPr>
        </p:nvSpPr>
        <p:spPr>
          <a:prstGeom prst="rect">
            <a:avLst/>
          </a:prstGeom>
        </p:spPr>
        <p:txBody>
          <a:bodyPr/>
          <a:lstStyle/>
          <a:p>
            <a:endParaRPr/>
          </a:p>
        </p:txBody>
      </p:sp>
      <p:pic>
        <p:nvPicPr>
          <p:cNvPr id="139"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Rectangle 5"/>
          <p:cNvSpPr txBox="1">
            <a:spLocks noGrp="1"/>
          </p:cNvSpPr>
          <p:nvPr>
            <p:ph type="title"/>
          </p:nvPr>
        </p:nvSpPr>
        <p:spPr>
          <a:prstGeom prst="rect">
            <a:avLst/>
          </a:prstGeom>
        </p:spPr>
        <p:txBody>
          <a:bodyPr/>
          <a:lstStyle/>
          <a:p>
            <a:endParaRPr/>
          </a:p>
        </p:txBody>
      </p:sp>
      <p:pic>
        <p:nvPicPr>
          <p:cNvPr id="142"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5"/>
          <p:cNvSpPr txBox="1">
            <a:spLocks noGrp="1"/>
          </p:cNvSpPr>
          <p:nvPr>
            <p:ph type="title"/>
          </p:nvPr>
        </p:nvSpPr>
        <p:spPr>
          <a:prstGeom prst="rect">
            <a:avLst/>
          </a:prstGeom>
        </p:spPr>
        <p:txBody>
          <a:bodyPr/>
          <a:lstStyle/>
          <a:p>
            <a:endParaRPr/>
          </a:p>
        </p:txBody>
      </p:sp>
      <p:pic>
        <p:nvPicPr>
          <p:cNvPr id="145"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5"/>
          <p:cNvSpPr txBox="1">
            <a:spLocks noGrp="1"/>
          </p:cNvSpPr>
          <p:nvPr>
            <p:ph type="title"/>
          </p:nvPr>
        </p:nvSpPr>
        <p:spPr>
          <a:prstGeom prst="rect">
            <a:avLst/>
          </a:prstGeom>
        </p:spPr>
        <p:txBody>
          <a:bodyPr/>
          <a:lstStyle/>
          <a:p>
            <a:endParaRPr/>
          </a:p>
        </p:txBody>
      </p:sp>
      <p:pic>
        <p:nvPicPr>
          <p:cNvPr id="148"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xfrm>
            <a:off x="468312" y="309016"/>
            <a:ext cx="5327651" cy="4660504"/>
          </a:xfrm>
          <a:prstGeom prst="rect">
            <a:avLst/>
          </a:prstGeom>
        </p:spPr>
        <p:txBody>
          <a:bodyPr/>
          <a:lstStyle/>
          <a:p>
            <a:pPr algn="l">
              <a:defRPr sz="3900" b="1">
                <a:solidFill>
                  <a:srgbClr val="C00000"/>
                </a:solidFill>
              </a:defRPr>
            </a:pPr>
            <a:r>
              <a:rPr dirty="0"/>
              <a:t>Unit 6: Digital Certificates</a:t>
            </a:r>
            <a:br>
              <a:rPr dirty="0"/>
            </a:br>
            <a:r>
              <a:rPr sz="1800" b="0" dirty="0"/>
              <a:t>Introduction</a:t>
            </a:r>
            <a:br>
              <a:rPr sz="1800" b="0" dirty="0"/>
            </a:br>
            <a:r>
              <a:rPr sz="1800" b="0" dirty="0"/>
              <a:t>Authentication Methods</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20B16675-7A22-684A-AA2E-C705EE10C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5"/>
          <p:cNvSpPr txBox="1">
            <a:spLocks noGrp="1"/>
          </p:cNvSpPr>
          <p:nvPr>
            <p:ph type="title"/>
          </p:nvPr>
        </p:nvSpPr>
        <p:spPr>
          <a:prstGeom prst="rect">
            <a:avLst/>
          </a:prstGeom>
        </p:spPr>
        <p:txBody>
          <a:bodyPr/>
          <a:lstStyle/>
          <a:p>
            <a:endParaRPr/>
          </a:p>
        </p:txBody>
      </p:sp>
      <p:pic>
        <p:nvPicPr>
          <p:cNvPr id="154"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ublic Key Methods"/>
          <p:cNvSpPr txBox="1">
            <a:spLocks noGrp="1"/>
          </p:cNvSpPr>
          <p:nvPr>
            <p:ph type="title" idx="4294967295"/>
          </p:nvPr>
        </p:nvSpPr>
        <p:spPr>
          <a:xfrm>
            <a:off x="0" y="0"/>
            <a:ext cx="8229600" cy="952500"/>
          </a:xfrm>
          <a:prstGeom prst="rect">
            <a:avLst/>
          </a:prstGeom>
        </p:spPr>
        <p:txBody>
          <a:bodyPr lIns="45718" tIns="45718" rIns="45718" bIns="45718"/>
          <a:lstStyle>
            <a:lvl1pPr defTabSz="914400">
              <a:lnSpc>
                <a:spcPct val="100000"/>
              </a:lnSpc>
              <a:defRPr b="1">
                <a:latin typeface="+mj-lt"/>
                <a:ea typeface="+mj-ea"/>
                <a:cs typeface="+mj-cs"/>
                <a:sym typeface="Calibri"/>
              </a:defRPr>
            </a:lvl1pPr>
          </a:lstStyle>
          <a:p>
            <a:r>
              <a:t>Public Key Methods</a:t>
            </a:r>
          </a:p>
        </p:txBody>
      </p:sp>
      <p:sp>
        <p:nvSpPr>
          <p:cNvPr id="77" name="Integer Factorization. Using prime numbers. Example: RSA. Digital Certs/SSL.…"/>
          <p:cNvSpPr txBox="1">
            <a:spLocks noGrp="1"/>
          </p:cNvSpPr>
          <p:nvPr>
            <p:ph type="body" idx="4294967295"/>
          </p:nvPr>
        </p:nvSpPr>
        <p:spPr>
          <a:xfrm>
            <a:off x="457200" y="1333500"/>
            <a:ext cx="8229600" cy="3771900"/>
          </a:xfrm>
          <a:prstGeom prst="rect">
            <a:avLst/>
          </a:prstGeom>
        </p:spPr>
        <p:txBody>
          <a:bodyPr lIns="45718" tIns="45718" rIns="45718" bIns="45718"/>
          <a:lstStyle/>
          <a:p>
            <a:pPr marL="342900" indent="-342900" defTabSz="914400">
              <a:lnSpc>
                <a:spcPct val="100000"/>
              </a:lnSpc>
              <a:spcBef>
                <a:spcPts val="700"/>
              </a:spcBef>
              <a:defRPr sz="3200" b="1"/>
            </a:pPr>
            <a:r>
              <a:t>Integer Factorization</a:t>
            </a:r>
            <a:r>
              <a:rPr b="0"/>
              <a:t>. Using prime numbers. Example: RSA. Digital Certs/SSL.</a:t>
            </a:r>
          </a:p>
          <a:p>
            <a:pPr marL="342900" indent="-342900" defTabSz="914400">
              <a:lnSpc>
                <a:spcPct val="100000"/>
              </a:lnSpc>
              <a:spcBef>
                <a:spcPts val="700"/>
              </a:spcBef>
              <a:defRPr sz="3200" b="1"/>
            </a:pPr>
            <a:r>
              <a:t>Discrete Logarithms</a:t>
            </a:r>
            <a:r>
              <a:rPr b="0"/>
              <a:t>. Y = G</a:t>
            </a:r>
            <a:r>
              <a:rPr b="0" baseline="30000"/>
              <a:t>x</a:t>
            </a:r>
            <a:r>
              <a:rPr b="0"/>
              <a:t> mod P. Example: ElGamal.</a:t>
            </a:r>
          </a:p>
          <a:p>
            <a:pPr marL="342900" indent="-342900" defTabSz="914400">
              <a:lnSpc>
                <a:spcPct val="100000"/>
              </a:lnSpc>
              <a:spcBef>
                <a:spcPts val="700"/>
              </a:spcBef>
              <a:defRPr sz="3200" b="1"/>
            </a:pPr>
            <a:r>
              <a:t>Elliptic Curve Relationships</a:t>
            </a:r>
            <a:r>
              <a:rPr b="0"/>
              <a:t>. Example: Elliptic Curve. Smart Cards, IoT, Tor, Bitcoin. </a:t>
            </a:r>
          </a:p>
        </p:txBody>
      </p:sp>
      <p:grpSp>
        <p:nvGrpSpPr>
          <p:cNvPr id="80" name="AAEAAQAAAAAAAANRAAAAJDhjMWFmYjJiLWZhYTctNDdiMi05NGQ4LTlmZjliYjk5MDE0YQ.png"/>
          <p:cNvGrpSpPr/>
          <p:nvPr/>
        </p:nvGrpSpPr>
        <p:grpSpPr>
          <a:xfrm>
            <a:off x="1101180" y="2080472"/>
            <a:ext cx="7420521" cy="2916979"/>
            <a:chOff x="0" y="0"/>
            <a:chExt cx="7420520" cy="2916978"/>
          </a:xfrm>
        </p:grpSpPr>
        <p:pic>
          <p:nvPicPr>
            <p:cNvPr id="78" name="AAEAAQAAAAAAAANRAAAAJDhjMWFmYjJiLWZhYTctNDdiMi05NGQ4LTlmZjliYjk5MDE0YQ.png" descr="AAEAAQAAAAAAAANRAAAAJDhjMWFmYjJiLWZhYTctNDdiMi05NGQ4LTlmZjliYjk5MDE0YQ.png"/>
            <p:cNvPicPr>
              <a:picLocks noChangeAspect="1"/>
            </p:cNvPicPr>
            <p:nvPr/>
          </p:nvPicPr>
          <p:blipFill>
            <a:blip r:embed="rId2"/>
            <a:stretch>
              <a:fillRect/>
            </a:stretch>
          </p:blipFill>
          <p:spPr>
            <a:xfrm>
              <a:off x="203200" y="203200"/>
              <a:ext cx="7014121" cy="2472479"/>
            </a:xfrm>
            <a:prstGeom prst="rect">
              <a:avLst/>
            </a:prstGeom>
            <a:ln w="12700" cap="flat">
              <a:noFill/>
              <a:miter lim="400000"/>
            </a:ln>
            <a:effectLst/>
          </p:spPr>
        </p:pic>
        <p:pic>
          <p:nvPicPr>
            <p:cNvPr id="79" name="AAEAAQAAAAAAAANRAAAAJDhjMWFmYjJiLWZhYTctNDdiMi05NGQ4LTlmZjliYjk5MDE0YQ.png" descr="AAEAAQAAAAAAAANRAAAAJDhjMWFmYjJiLWZhYTctNDdiMi05NGQ4LTlmZjliYjk5MDE0YQ.png"/>
            <p:cNvPicPr>
              <a:picLocks noChangeAspect="1"/>
            </p:cNvPicPr>
            <p:nvPr/>
          </p:nvPicPr>
          <p:blipFill>
            <a:blip r:embed="rId3"/>
            <a:stretch>
              <a:fillRect/>
            </a:stretch>
          </p:blipFill>
          <p:spPr>
            <a:xfrm>
              <a:off x="0" y="0"/>
              <a:ext cx="7420521" cy="2916979"/>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80"/>
                                        </p:tgtEl>
                                        <p:attrNameLst>
                                          <p:attrName>style.visibility</p:attrName>
                                        </p:attrNameLst>
                                      </p:cBhvr>
                                      <p:to>
                                        <p:strVal val="visible"/>
                                      </p:to>
                                    </p:set>
                                    <p:anim calcmode="lin" valueType="num">
                                      <p:cBhvr>
                                        <p:cTn id="7" dur="1000" fill="hold"/>
                                        <p:tgtEl>
                                          <p:spTgt spid="80"/>
                                        </p:tgtEl>
                                        <p:attrNameLst>
                                          <p:attrName>ppt_x</p:attrName>
                                        </p:attrNameLst>
                                      </p:cBhvr>
                                      <p:tavLst>
                                        <p:tav tm="0">
                                          <p:val>
                                            <p:strVal val="0-#ppt_w/2"/>
                                          </p:val>
                                        </p:tav>
                                        <p:tav tm="100000">
                                          <p:val>
                                            <p:strVal val="#ppt_x"/>
                                          </p:val>
                                        </p:tav>
                                      </p:tavLst>
                                    </p:anim>
                                    <p:anim calcmode="lin" valueType="num">
                                      <p:cBhvr>
                                        <p:cTn id="8" dur="10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5"/>
          <p:cNvSpPr txBox="1">
            <a:spLocks noGrp="1"/>
          </p:cNvSpPr>
          <p:nvPr>
            <p:ph type="title"/>
          </p:nvPr>
        </p:nvSpPr>
        <p:spPr>
          <a:prstGeom prst="rect">
            <a:avLst/>
          </a:prstGeom>
        </p:spPr>
        <p:txBody>
          <a:bodyPr/>
          <a:lstStyle/>
          <a:p>
            <a:endParaRPr/>
          </a:p>
        </p:txBody>
      </p:sp>
      <p:pic>
        <p:nvPicPr>
          <p:cNvPr id="157"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5"/>
          <p:cNvSpPr txBox="1">
            <a:spLocks noGrp="1"/>
          </p:cNvSpPr>
          <p:nvPr>
            <p:ph type="title"/>
          </p:nvPr>
        </p:nvSpPr>
        <p:spPr>
          <a:prstGeom prst="rect">
            <a:avLst/>
          </a:prstGeom>
        </p:spPr>
        <p:txBody>
          <a:bodyPr/>
          <a:lstStyle/>
          <a:p>
            <a:endParaRPr/>
          </a:p>
        </p:txBody>
      </p:sp>
      <p:pic>
        <p:nvPicPr>
          <p:cNvPr id="160"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5"/>
          <p:cNvSpPr txBox="1">
            <a:spLocks noGrp="1"/>
          </p:cNvSpPr>
          <p:nvPr>
            <p:ph type="title"/>
          </p:nvPr>
        </p:nvSpPr>
        <p:spPr>
          <a:prstGeom prst="rect">
            <a:avLst/>
          </a:prstGeom>
        </p:spPr>
        <p:txBody>
          <a:bodyPr/>
          <a:lstStyle/>
          <a:p>
            <a:endParaRPr/>
          </a:p>
        </p:txBody>
      </p:sp>
      <p:pic>
        <p:nvPicPr>
          <p:cNvPr id="163"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5"/>
          <p:cNvSpPr txBox="1">
            <a:spLocks noGrp="1"/>
          </p:cNvSpPr>
          <p:nvPr>
            <p:ph type="title"/>
          </p:nvPr>
        </p:nvSpPr>
        <p:spPr>
          <a:prstGeom prst="rect">
            <a:avLst/>
          </a:prstGeom>
        </p:spPr>
        <p:txBody>
          <a:bodyPr/>
          <a:lstStyle/>
          <a:p>
            <a:endParaRPr/>
          </a:p>
        </p:txBody>
      </p:sp>
      <p:pic>
        <p:nvPicPr>
          <p:cNvPr id="166" name="Object 4" descr="Object 4"/>
          <p:cNvPicPr>
            <a:picLocks noChangeAspect="1"/>
          </p:cNvPicPr>
          <p:nvPr/>
        </p:nvPicPr>
        <p:blipFill>
          <a:blip r:embed="rId2"/>
          <a:stretch>
            <a:fillRect/>
          </a:stretch>
        </p:blipFill>
        <p:spPr>
          <a:xfrm>
            <a:off x="35496" y="0"/>
            <a:ext cx="9108504" cy="5749396"/>
          </a:xfrm>
          <a:prstGeom prst="rect">
            <a:avLst/>
          </a:prstGeom>
          <a:ln w="12700">
            <a:miter lim="400000"/>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txBox="1">
            <a:spLocks noGrp="1"/>
          </p:cNvSpPr>
          <p:nvPr>
            <p:ph type="title"/>
          </p:nvPr>
        </p:nvSpPr>
        <p:spPr>
          <a:xfrm>
            <a:off x="239712" y="614213"/>
            <a:ext cx="5327651" cy="3686474"/>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C1FBC982-7AD6-1A40-9010-EC2222A28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5"/>
          <p:cNvSpPr txBox="1">
            <a:spLocks noGrp="1"/>
          </p:cNvSpPr>
          <p:nvPr>
            <p:ph type="title"/>
          </p:nvPr>
        </p:nvSpPr>
        <p:spPr>
          <a:prstGeom prst="rect">
            <a:avLst/>
          </a:prstGeom>
        </p:spPr>
        <p:txBody>
          <a:bodyPr/>
          <a:lstStyle/>
          <a:p>
            <a:endParaRPr/>
          </a:p>
        </p:txBody>
      </p:sp>
      <p:pic>
        <p:nvPicPr>
          <p:cNvPr id="172"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5"/>
          <p:cNvSpPr txBox="1">
            <a:spLocks noGrp="1"/>
          </p:cNvSpPr>
          <p:nvPr>
            <p:ph type="title"/>
          </p:nvPr>
        </p:nvSpPr>
        <p:spPr>
          <a:prstGeom prst="rect">
            <a:avLst/>
          </a:prstGeom>
        </p:spPr>
        <p:txBody>
          <a:bodyPr/>
          <a:lstStyle/>
          <a:p>
            <a:endParaRPr/>
          </a:p>
        </p:txBody>
      </p:sp>
      <p:pic>
        <p:nvPicPr>
          <p:cNvPr id="175"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5"/>
          <p:cNvSpPr txBox="1">
            <a:spLocks noGrp="1"/>
          </p:cNvSpPr>
          <p:nvPr>
            <p:ph type="title"/>
          </p:nvPr>
        </p:nvSpPr>
        <p:spPr>
          <a:prstGeom prst="rect">
            <a:avLst/>
          </a:prstGeom>
        </p:spPr>
        <p:txBody>
          <a:bodyPr/>
          <a:lstStyle/>
          <a:p>
            <a:endParaRPr/>
          </a:p>
        </p:txBody>
      </p:sp>
      <p:pic>
        <p:nvPicPr>
          <p:cNvPr id="178"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5"/>
          <p:cNvSpPr txBox="1">
            <a:spLocks noGrp="1"/>
          </p:cNvSpPr>
          <p:nvPr>
            <p:ph type="title"/>
          </p:nvPr>
        </p:nvSpPr>
        <p:spPr>
          <a:prstGeom prst="rect">
            <a:avLst/>
          </a:prstGeom>
        </p:spPr>
        <p:txBody>
          <a:bodyPr/>
          <a:lstStyle/>
          <a:p>
            <a:endParaRPr/>
          </a:p>
        </p:txBody>
      </p:sp>
      <p:pic>
        <p:nvPicPr>
          <p:cNvPr id="181"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5"/>
          <p:cNvSpPr txBox="1">
            <a:spLocks noGrp="1"/>
          </p:cNvSpPr>
          <p:nvPr>
            <p:ph type="title"/>
          </p:nvPr>
        </p:nvSpPr>
        <p:spPr>
          <a:prstGeom prst="rect">
            <a:avLst/>
          </a:prstGeom>
        </p:spPr>
        <p:txBody>
          <a:bodyPr/>
          <a:lstStyle/>
          <a:p>
            <a:endParaRPr/>
          </a:p>
        </p:txBody>
      </p:sp>
      <p:pic>
        <p:nvPicPr>
          <p:cNvPr id="184" name="Object 4" descr="Object 4"/>
          <p:cNvPicPr>
            <a:picLocks noChangeAspect="1"/>
          </p:cNvPicPr>
          <p:nvPr/>
        </p:nvPicPr>
        <p:blipFill>
          <a:blip r:embed="rId2"/>
          <a:stretch>
            <a:fillRect/>
          </a:stretch>
        </p:blipFill>
        <p:spPr>
          <a:xfrm>
            <a:off x="0" y="0"/>
            <a:ext cx="9108504" cy="5749396"/>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BDAA6-A27B-5A42-8D6D-8F1313F31F4F}"/>
              </a:ext>
            </a:extLst>
          </p:cNvPr>
          <p:cNvSpPr>
            <a:spLocks noGrp="1"/>
          </p:cNvSpPr>
          <p:nvPr>
            <p:ph type="title"/>
          </p:nvPr>
        </p:nvSpPr>
        <p:spPr/>
        <p:txBody>
          <a:bodyPr/>
          <a:lstStyle/>
          <a:p>
            <a:r>
              <a:rPr lang="en-US" dirty="0"/>
              <a:t>Public Key Encryption Methods</a:t>
            </a:r>
          </a:p>
        </p:txBody>
      </p:sp>
      <p:sp>
        <p:nvSpPr>
          <p:cNvPr id="3" name="Text Placeholder 2">
            <a:extLst>
              <a:ext uri="{FF2B5EF4-FFF2-40B4-BE49-F238E27FC236}">
                <a16:creationId xmlns:a16="http://schemas.microsoft.com/office/drawing/2014/main" id="{F16A79FB-6AC2-1F4A-A642-D9F8F5F63AD3}"/>
              </a:ext>
            </a:extLst>
          </p:cNvPr>
          <p:cNvSpPr>
            <a:spLocks noGrp="1"/>
          </p:cNvSpPr>
          <p:nvPr>
            <p:ph type="body" idx="1"/>
          </p:nvPr>
        </p:nvSpPr>
        <p:spPr/>
        <p:txBody>
          <a:bodyPr/>
          <a:lstStyle/>
          <a:p>
            <a:endParaRPr lang="en-US"/>
          </a:p>
        </p:txBody>
      </p:sp>
      <p:pic>
        <p:nvPicPr>
          <p:cNvPr id="5122" name="Picture 2">
            <a:extLst>
              <a:ext uri="{FF2B5EF4-FFF2-40B4-BE49-F238E27FC236}">
                <a16:creationId xmlns:a16="http://schemas.microsoft.com/office/drawing/2014/main" id="{DF7AB37E-AAA4-B14E-B502-89DB9FC3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12" y="921136"/>
            <a:ext cx="8720488" cy="4731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728497"/>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5"/>
          <p:cNvSpPr txBox="1">
            <a:spLocks noGrp="1"/>
          </p:cNvSpPr>
          <p:nvPr>
            <p:ph type="title"/>
          </p:nvPr>
        </p:nvSpPr>
        <p:spPr>
          <a:prstGeom prst="rect">
            <a:avLst/>
          </a:prstGeom>
        </p:spPr>
        <p:txBody>
          <a:bodyPr/>
          <a:lstStyle/>
          <a:p>
            <a:endParaRPr/>
          </a:p>
        </p:txBody>
      </p:sp>
      <p:pic>
        <p:nvPicPr>
          <p:cNvPr id="187"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468312" y="722362"/>
            <a:ext cx="5327651" cy="4399261"/>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p>
          <a:p>
            <a:pPr algn="l">
              <a:defRPr sz="3900" b="1">
                <a:solidFill>
                  <a:srgbClr val="C00000"/>
                </a:solidFill>
              </a:defRPr>
            </a:pPr>
            <a:r>
              <a:rPr sz="1800" b="0" dirty="0"/>
              <a:t>Certificate Creation</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4" name="Picture 3" descr="Text, letter&#10;&#10;Description automatically generated">
            <a:extLst>
              <a:ext uri="{FF2B5EF4-FFF2-40B4-BE49-F238E27FC236}">
                <a16:creationId xmlns:a16="http://schemas.microsoft.com/office/drawing/2014/main" id="{75B16928-062A-9F4F-B631-DD49CDE00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981" y="1097812"/>
            <a:ext cx="4692501" cy="3519376"/>
          </a:xfrm>
          <a:prstGeom prst="rect">
            <a:avLst/>
          </a:prstGeom>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5"/>
          <p:cNvSpPr txBox="1">
            <a:spLocks noGrp="1"/>
          </p:cNvSpPr>
          <p:nvPr>
            <p:ph type="title"/>
          </p:nvPr>
        </p:nvSpPr>
        <p:spPr>
          <a:prstGeom prst="rect">
            <a:avLst/>
          </a:prstGeom>
        </p:spPr>
        <p:txBody>
          <a:bodyPr/>
          <a:lstStyle/>
          <a:p>
            <a:endParaRPr/>
          </a:p>
        </p:txBody>
      </p:sp>
      <p:pic>
        <p:nvPicPr>
          <p:cNvPr id="193" name="0*-tJBF07rGDiKMDzX.jpg" descr="0*-tJBF07rGDiKMDzX.jpg"/>
          <p:cNvPicPr>
            <a:picLocks noChangeAspect="1"/>
          </p:cNvPicPr>
          <p:nvPr/>
        </p:nvPicPr>
        <p:blipFill>
          <a:blip r:embed="rId2"/>
          <a:stretch>
            <a:fillRect/>
          </a:stretch>
        </p:blipFill>
        <p:spPr>
          <a:xfrm>
            <a:off x="1020682" y="69715"/>
            <a:ext cx="7102636" cy="5575570"/>
          </a:xfrm>
          <a:prstGeom prst="rect">
            <a:avLst/>
          </a:prstGeom>
          <a:ln w="12700">
            <a:miter lim="400000"/>
          </a:ln>
        </p:spPr>
      </p:pic>
      <p:grpSp>
        <p:nvGrpSpPr>
          <p:cNvPr id="196" name="0*ghKTZVG0LYweYfou.jpg"/>
          <p:cNvGrpSpPr/>
          <p:nvPr/>
        </p:nvGrpSpPr>
        <p:grpSpPr>
          <a:xfrm>
            <a:off x="1445307" y="228865"/>
            <a:ext cx="12531330" cy="11212516"/>
            <a:chOff x="116573" y="-400450"/>
            <a:chExt cx="13488056" cy="12012073"/>
          </a:xfrm>
        </p:grpSpPr>
        <p:pic>
          <p:nvPicPr>
            <p:cNvPr id="195" name="0*ghKTZVG0LYweYfou.jpg" descr="0*ghKTZVG0LYweYfou.jpg"/>
            <p:cNvPicPr>
              <a:picLocks noChangeAspect="1"/>
            </p:cNvPicPr>
            <p:nvPr/>
          </p:nvPicPr>
          <p:blipFill>
            <a:blip r:embed="rId3"/>
            <a:stretch>
              <a:fillRect/>
            </a:stretch>
          </p:blipFill>
          <p:spPr>
            <a:xfrm>
              <a:off x="116573" y="-400450"/>
              <a:ext cx="5310806" cy="5421911"/>
            </a:xfrm>
            <a:prstGeom prst="rect">
              <a:avLst/>
            </a:prstGeom>
            <a:ln>
              <a:noFill/>
            </a:ln>
            <a:effectLst/>
          </p:spPr>
        </p:pic>
        <p:pic>
          <p:nvPicPr>
            <p:cNvPr id="194" name="0*ghKTZVG0LYweYfou.jpg" descr="0*ghKTZVG0LYweYfou.jpg"/>
            <p:cNvPicPr>
              <a:picLocks/>
            </p:cNvPicPr>
            <p:nvPr/>
          </p:nvPicPr>
          <p:blipFill>
            <a:blip r:embed="rId4"/>
            <a:stretch>
              <a:fillRect/>
            </a:stretch>
          </p:blipFill>
          <p:spPr>
            <a:xfrm>
              <a:off x="5730629" y="3543298"/>
              <a:ext cx="7874000" cy="8068325"/>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96"/>
                                        </p:tgtEl>
                                        <p:attrNameLst>
                                          <p:attrName>style.visibility</p:attrName>
                                        </p:attrNameLst>
                                      </p:cBhvr>
                                      <p:to>
                                        <p:strVal val="visible"/>
                                      </p:to>
                                    </p:set>
                                    <p:anim calcmode="lin" valueType="num">
                                      <p:cBhvr>
                                        <p:cTn id="7" dur="1000" fill="hold"/>
                                        <p:tgtEl>
                                          <p:spTgt spid="196"/>
                                        </p:tgtEl>
                                        <p:attrNameLst>
                                          <p:attrName>ppt_x</p:attrName>
                                        </p:attrNameLst>
                                      </p:cBhvr>
                                      <p:tavLst>
                                        <p:tav tm="0">
                                          <p:val>
                                            <p:strVal val="0-#ppt_w/2"/>
                                          </p:val>
                                        </p:tav>
                                        <p:tav tm="100000">
                                          <p:val>
                                            <p:strVal val="#ppt_x"/>
                                          </p:val>
                                        </p:tav>
                                      </p:tavLst>
                                    </p:anim>
                                    <p:anim calcmode="lin" valueType="num">
                                      <p:cBhvr>
                                        <p:cTn id="8" dur="1000" fill="hold"/>
                                        <p:tgtEl>
                                          <p:spTgt spid="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advAuto="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5"/>
          <p:cNvSpPr txBox="1">
            <a:spLocks noGrp="1"/>
          </p:cNvSpPr>
          <p:nvPr>
            <p:ph type="title"/>
          </p:nvPr>
        </p:nvSpPr>
        <p:spPr>
          <a:prstGeom prst="rect">
            <a:avLst/>
          </a:prstGeom>
        </p:spPr>
        <p:txBody>
          <a:bodyPr/>
          <a:lstStyle/>
          <a:p>
            <a:endParaRPr/>
          </a:p>
        </p:txBody>
      </p:sp>
      <p:pic>
        <p:nvPicPr>
          <p:cNvPr id="199" name="1*4AaR2uZAcu23xpsErNVULw.png" descr="1*4AaR2uZAcu23xpsErNVULw.png"/>
          <p:cNvPicPr>
            <a:picLocks noChangeAspect="1"/>
          </p:cNvPicPr>
          <p:nvPr/>
        </p:nvPicPr>
        <p:blipFill>
          <a:blip r:embed="rId2"/>
          <a:stretch>
            <a:fillRect/>
          </a:stretch>
        </p:blipFill>
        <p:spPr>
          <a:xfrm>
            <a:off x="311904" y="1351620"/>
            <a:ext cx="1924821" cy="1924821"/>
          </a:xfrm>
          <a:prstGeom prst="rect">
            <a:avLst/>
          </a:prstGeom>
          <a:ln w="12700">
            <a:miter lim="400000"/>
          </a:ln>
        </p:spPr>
      </p:pic>
      <p:pic>
        <p:nvPicPr>
          <p:cNvPr id="200" name="1*iF-0IiSrX16m5tHXIqNnIA.png" descr="1*iF-0IiSrX16m5tHXIqNnIA.png"/>
          <p:cNvPicPr>
            <a:picLocks noChangeAspect="1"/>
          </p:cNvPicPr>
          <p:nvPr/>
        </p:nvPicPr>
        <p:blipFill>
          <a:blip r:embed="rId3"/>
          <a:stretch>
            <a:fillRect/>
          </a:stretch>
        </p:blipFill>
        <p:spPr>
          <a:xfrm>
            <a:off x="2810231" y="2029989"/>
            <a:ext cx="5706180" cy="2920007"/>
          </a:xfrm>
          <a:prstGeom prst="rect">
            <a:avLst/>
          </a:prstGeom>
          <a:ln w="12700">
            <a:miter lim="400000"/>
          </a:ln>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5"/>
          <p:cNvSpPr txBox="1">
            <a:spLocks noGrp="1"/>
          </p:cNvSpPr>
          <p:nvPr>
            <p:ph type="title"/>
          </p:nvPr>
        </p:nvSpPr>
        <p:spPr>
          <a:prstGeom prst="rect">
            <a:avLst/>
          </a:prstGeom>
        </p:spPr>
        <p:txBody>
          <a:bodyPr/>
          <a:lstStyle/>
          <a:p>
            <a:endParaRPr/>
          </a:p>
        </p:txBody>
      </p:sp>
      <p:sp>
        <p:nvSpPr>
          <p:cNvPr id="203" name="-----BEGIN CERTIFICATE-----…"/>
          <p:cNvSpPr/>
          <p:nvPr/>
        </p:nvSpPr>
        <p:spPr>
          <a:xfrm>
            <a:off x="147913" y="245272"/>
            <a:ext cx="5210067" cy="403704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-----BEGIN CERTIFICATE-----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MIIEwTCCA6mgAwIBAgIRAO93GGFLfHwOCAAAAAAucZgwDQYJKoZIhvcNAQELBQAw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QjELMAkGA1UEBhMCVVMxHjAcBgNVBAoTFUdvb2dsZSBUcnVzdCBTZXJ2aWNlczET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MBEGA1UEAxMKR1RTIENBIDFPMTAeFw0yMDAyMTIxMTQ3NDFaFw0yMDA1MDYxMTQ3</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NDFaMGgxCzAJBgNVBAYTAlVTMRMwEQYDVQQIEwpDYWxpZm9ybmlhMRYwFAYDVQQH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Ew1Nb3VudGFpbiBWaWV3MRMwEQYDVQQKEwpHb29nbGUgTExDMRcwFQYDVQQDEw53</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d3cuZ29vZ2xlLmNvbTBZMBMGByqGSM49AgEGCCqGSM49AwEHA0IABCzzLJYFJb8W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TpQxWL0TySDvfEWCkMe7l81CFspT60knl13YILNdTM22sUwPycyogKjBSaQZ9Axi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hCeGEAiJkbejggJVMIICUTAOBgNVHQ8BAf8EBAMCB4AwEwYDVR0lBAwwCgYIKwYB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BQUHAwEwDAYDVR0TAQH/BAIwADAdBgNVHQ4EFgQU9Ty3t90o7UW9+Hc6kv/j9511</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BBwwHwYDVR0jBBgwFoAUmNH4bhDrz5vsYJ8YkBug630J/SswZAYIKwYBBQUHAQEE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WDBWMCcGCCsGAQUFBzABhhtodHRwOi8vb2NzcC5wa2kuZ29vZy9ndHMxbzEwKwYI</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KwYBBQUHMAKGH2h0dHA6Ly9wa2kuZ29vZy9nc3IyL0dUUzFPMS5jcnQwGQYDVR0R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BBIwEIIOd3d3Lmdvb2dsZS5jb20wIQYDVR0gBBowGDAIBgZngQwBAgIwDAYKKwYB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BAHWeQIFAzAvBgNVHR8EKDAmMCSgIqAghh5odHRwOi8vY3JsLnBraS5nb29nL0dU</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UzFPMS5jcmwwggEFBgorBgEEAdZ5AgQCBIH2BIHzAPEAdgCyHgXMi6LNiiBOh2b5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K7mKJSBna9r6cOeySVMt74uQXgAAAXA5cNqwAAAEAwBHMEUCIQCojKtzOe8l1JYK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HmKnbt1puqT4AE3peMVAVk/WeWGp1QIgBvRMbNkwF6i8+JVv3CfTHKvFd8e00+GY</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PbXJZb1drKEAdwBep3P531bA57U2SH3QSeAyepGaDIShEhKEGHWWgXFFWAAAAXA5</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cNrLAAAEAwBIMEYCIQCQSONppELPODh65oFT5ZAGsSQz4FsjNNZedgS7WqzLnQIh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AMAru0QUuoE3RWngfhI6W7n1kxkEmd0vSZTe6+Ql+JVuMA0GCSqGSIb3DQEBCwUA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A4IBAQCDU8CVusGstVk1lAmrtg3DyYhNV1UnKyLk3RrHKumwYz5mC25bWGoLVKvv</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pwxBN3zA329/9JZq0mnn0vmPMxjTDvh9sVQ7g4znwha/KJfzL8AZKUdldD9O+hDO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tlHtqVqITZPCAI/ANvbHdZiMEePB8eA+oTiw2ucChqLlsop5Mio8ckg7aXG4/QfC</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AIDbvkoffK44rs4UEpsaqGe9QqMJjTuO7ZCZrFd1m3geq2ARKPHgPoPM6UbDdqgO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TNQo9C0F5ZlOkOgV/qshvpTO4YzE7TB2U571eYEqNXH48syVx8XSk3P7FjM7FIZ2</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IzbJSEipZJm8DsP10fFXpToIn+zK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a:latin typeface="Menlo"/>
                <a:ea typeface="Menlo"/>
                <a:cs typeface="Menlo"/>
                <a:sym typeface="Menlo"/>
              </a:defRPr>
            </a:pPr>
            <a:r>
              <a:t>-----END CERTIFICATE-----</a:t>
            </a:r>
          </a:p>
        </p:txBody>
      </p:sp>
      <p:sp>
        <p:nvSpPr>
          <p:cNvPr id="204" name="PEM"/>
          <p:cNvSpPr/>
          <p:nvPr/>
        </p:nvSpPr>
        <p:spPr>
          <a:xfrm>
            <a:off x="2428838" y="-14047"/>
            <a:ext cx="1270001" cy="477544"/>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defRPr>
                <a:solidFill>
                  <a:srgbClr val="FFFFFF"/>
                </a:solidFill>
              </a:defRPr>
            </a:lvl1pPr>
          </a:lstStyle>
          <a:p>
            <a:r>
              <a:t>PEM</a:t>
            </a:r>
          </a:p>
        </p:txBody>
      </p:sp>
      <p:sp>
        <p:nvSpPr>
          <p:cNvPr id="205" name="openssl x509 -outform der -in www-google-com.pem -out google.crt…"/>
          <p:cNvSpPr/>
          <p:nvPr/>
        </p:nvSpPr>
        <p:spPr>
          <a:xfrm>
            <a:off x="43972" y="4555948"/>
            <a:ext cx="6707505" cy="802329"/>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a:defRPr>
                <a:solidFill>
                  <a:srgbClr val="FFFFFF"/>
                </a:solidFill>
              </a:defRPr>
            </a:pPr>
            <a:r>
              <a:t>openssl x509 -outform der -in www-google-com.pem -out google.crt</a:t>
            </a:r>
          </a:p>
          <a:p>
            <a:pPr>
              <a:defRPr>
                <a:solidFill>
                  <a:srgbClr val="FFFFFF"/>
                </a:solidFill>
              </a:defRPr>
            </a:pPr>
            <a:r>
              <a:t>openssl pkcs12 -export -in server.pem -out keystore.pkcs12</a:t>
            </a:r>
            <a:r>
              <a:rPr>
                <a:latin typeface="Times"/>
                <a:ea typeface="Times"/>
                <a:cs typeface="Times"/>
                <a:sym typeface="Times"/>
              </a:rPr>
              <a:t> </a:t>
            </a:r>
          </a:p>
        </p:txBody>
      </p:sp>
      <p:sp>
        <p:nvSpPr>
          <p:cNvPr id="206" name="DER…"/>
          <p:cNvSpPr/>
          <p:nvPr/>
        </p:nvSpPr>
        <p:spPr>
          <a:xfrm>
            <a:off x="6876851" y="4895519"/>
            <a:ext cx="1858366" cy="665687"/>
          </a:xfrm>
          <a:prstGeom prst="rect">
            <a:avLst/>
          </a:prstGeom>
          <a:gradFill>
            <a:gsLst>
              <a:gs pos="0">
                <a:srgbClr val="2A869F"/>
              </a:gs>
              <a:gs pos="80000">
                <a:srgbClr val="37B1D1"/>
              </a:gs>
              <a:gs pos="100000">
                <a:srgbClr val="34B3D5"/>
              </a:gs>
            </a:gsLst>
            <a:lin ang="16200000"/>
          </a:gradFill>
          <a:ln>
            <a:solidFill>
              <a:srgbClr val="46AAC4"/>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a:defRPr>
                <a:solidFill>
                  <a:srgbClr val="FFFFFF"/>
                </a:solidFill>
              </a:defRPr>
            </a:pPr>
            <a:r>
              <a:t>DER</a:t>
            </a:r>
          </a:p>
          <a:p>
            <a:pPr>
              <a:defRPr>
                <a:solidFill>
                  <a:srgbClr val="FFFFFF"/>
                </a:solidFill>
              </a:defRPr>
            </a:pPr>
            <a:r>
              <a:t>CER</a:t>
            </a:r>
          </a:p>
        </p:txBody>
      </p:sp>
      <p:sp>
        <p:nvSpPr>
          <p:cNvPr id="207" name="Binary"/>
          <p:cNvSpPr txBox="1"/>
          <p:nvPr/>
        </p:nvSpPr>
        <p:spPr>
          <a:xfrm>
            <a:off x="7572021" y="4541740"/>
            <a:ext cx="694840"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Binary</a:t>
            </a:r>
          </a:p>
        </p:txBody>
      </p:sp>
      <p:sp>
        <p:nvSpPr>
          <p:cNvPr id="208" name="Base64"/>
          <p:cNvSpPr txBox="1"/>
          <p:nvPr/>
        </p:nvSpPr>
        <p:spPr>
          <a:xfrm>
            <a:off x="5470504" y="1742753"/>
            <a:ext cx="772863"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Base64</a:t>
            </a:r>
          </a:p>
        </p:txBody>
      </p:sp>
      <p:sp>
        <p:nvSpPr>
          <p:cNvPr id="209" name="X.509 Certificate (PEM)…"/>
          <p:cNvSpPr/>
          <p:nvPr/>
        </p:nvSpPr>
        <p:spPr>
          <a:xfrm>
            <a:off x="226377" y="1364367"/>
            <a:ext cx="4859475" cy="2290712"/>
          </a:xfrm>
          <a:prstGeom prst="rect">
            <a:avLst/>
          </a:prstGeom>
          <a:solidFill>
            <a:schemeClr val="accent4">
              <a:satOff val="-1335"/>
              <a:lumOff val="-10274"/>
            </a:schemeClr>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t>X.509 Certificate (PEM) </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t>X.509 Certificate (DER) </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r>
              <a:t>X.509 Certificate (PKCS#7)</a:t>
            </a:r>
          </a:p>
          <a:p>
            <a:pPr marL="457200" indent="-317500" defTabSz="457200">
              <a:buClr>
                <a:srgbClr val="000000"/>
              </a:buClr>
              <a:buSzPct val="100000"/>
              <a:buFont typeface="Times"/>
              <a:buChar char="•"/>
              <a:defRPr sz="1600">
                <a:solidFill>
                  <a:srgbClr val="FFFFFF"/>
                </a:solidFill>
                <a:latin typeface="Arial"/>
                <a:ea typeface="Arial"/>
                <a:cs typeface="Arial"/>
                <a:sym typeface="Arial"/>
              </a:defRPr>
            </a:pPr>
            <a:endParaRPr/>
          </a:p>
          <a:p>
            <a:pPr>
              <a:defRPr sz="1600">
                <a:solidFill>
                  <a:srgbClr val="FFFFFF"/>
                </a:solidFill>
                <a:latin typeface="Arial"/>
                <a:ea typeface="Arial"/>
                <a:cs typeface="Arial"/>
                <a:sym typeface="Arial"/>
              </a:defRPr>
            </a:pPr>
            <a:r>
              <a:t>PKCS#1 v2 - Padding for Public Key</a:t>
            </a:r>
          </a:p>
          <a:p>
            <a:pPr defTabSz="457200">
              <a:defRPr sz="1600">
                <a:solidFill>
                  <a:srgbClr val="FFFFFF"/>
                </a:solidFill>
                <a:latin typeface="Arial"/>
                <a:ea typeface="Arial"/>
                <a:cs typeface="Arial"/>
                <a:sym typeface="Arial"/>
              </a:defRPr>
            </a:pPr>
            <a:endParaRPr/>
          </a:p>
          <a:p>
            <a:pPr defTabSz="457200">
              <a:defRPr sz="1600">
                <a:solidFill>
                  <a:srgbClr val="FFFFFF"/>
                </a:solidFill>
                <a:latin typeface="Arial"/>
                <a:ea typeface="Arial"/>
                <a:cs typeface="Arial"/>
                <a:sym typeface="Arial"/>
              </a:defRPr>
            </a:pPr>
            <a:r>
              <a:t>PKCS #7 v1.5  - Cryptography Message Syntax</a:t>
            </a:r>
          </a:p>
          <a:p>
            <a:pPr defTabSz="457200">
              <a:defRPr sz="1600">
                <a:solidFill>
                  <a:srgbClr val="FFFFFF"/>
                </a:solidFill>
                <a:latin typeface="Arial"/>
                <a:ea typeface="Arial"/>
                <a:cs typeface="Arial"/>
                <a:sym typeface="Arial"/>
              </a:defRPr>
            </a:pPr>
            <a:endParaRPr/>
          </a:p>
          <a:p>
            <a:pPr defTabSz="457200">
              <a:defRPr sz="1600">
                <a:solidFill>
                  <a:srgbClr val="FFFFFF"/>
                </a:solidFill>
                <a:latin typeface="Arial"/>
                <a:ea typeface="Arial"/>
                <a:cs typeface="Arial"/>
                <a:sym typeface="Arial"/>
              </a:defRPr>
            </a:pPr>
            <a:r>
              <a:t>PKCS 10 v1.7 - Certificate Request Standard.</a:t>
            </a:r>
          </a:p>
          <a:p>
            <a:pPr defTabSz="457200">
              <a:defRPr sz="1200">
                <a:latin typeface="Times"/>
                <a:ea typeface="Times"/>
                <a:cs typeface="Times"/>
                <a:sym typeface="Times"/>
              </a:defRPr>
            </a:pPr>
            <a:endParaRPr/>
          </a:p>
          <a:p>
            <a:pPr marL="457200" indent="-317500" defTabSz="457200">
              <a:buClr>
                <a:srgbClr val="000000"/>
              </a:buClr>
              <a:buSzPct val="100000"/>
              <a:buFont typeface="Times"/>
              <a:buChar char="•"/>
              <a:defRPr sz="1200">
                <a:latin typeface="Times"/>
                <a:ea typeface="Times"/>
                <a:cs typeface="Times"/>
                <a:sym typeface="Times"/>
              </a:defRPr>
            </a:pPr>
            <a:endParaRPr/>
          </a:p>
          <a:p>
            <a:pPr marL="457200" indent="-457200" defTabSz="457200">
              <a:tabLst>
                <a:tab pos="139700" algn="l"/>
                <a:tab pos="457200" algn="l"/>
              </a:tabLst>
              <a:defRPr sz="1200">
                <a:latin typeface="Times"/>
                <a:ea typeface="Times"/>
                <a:cs typeface="Times"/>
                <a:sym typeface="Times"/>
              </a:defRPr>
            </a:pPr>
            <a:endParaRPr/>
          </a:p>
        </p:txBody>
      </p:sp>
      <p:sp>
        <p:nvSpPr>
          <p:cNvPr id="210" name="-----BEGIN PKCS7-----…"/>
          <p:cNvSpPr/>
          <p:nvPr/>
        </p:nvSpPr>
        <p:spPr>
          <a:xfrm>
            <a:off x="5412971" y="322644"/>
            <a:ext cx="4192847" cy="3549395"/>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-----BEGIN PKCS7-----</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MIIE8gYJKoZIhvcNAQcCoIIE4zCCBN8CAQExADALBgkqhkiG9w0BBwGgggTFMIIE</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wTCCA6mgAwIBAgIRAO93GGFLfHwOCAAAAAAucZgwDQYJKoZIhvcNAQELBQAwQjEL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MAkGA1UEBhMCVVMxHjAcBgNVBAoTFUdvb2dsZSBUcnVzdCBTZXJ2aWNlczETMBEG</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A1UEAxMKR1RTIENBIDFPMTAeFw0yMDAyMTIxMTQ3NDFaFw0yMDA1MDYxMTQ3NDFa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MGgxCzAJBgNVBAYTAlVTMRMwEQYDVQQIEwpDYWxpZm9ybmlhMRYwFAYDVQQHEw1N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b3VudGFpbiBWaWV3MRMwEQYDVQQKEwpHb29nbGUgTExDMRcwFQYDVQQDEw53d3cu</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Z29vZ2xlLmNvbTBZMBMGByqGSM49AgEGCCqGSM49AwEHA0IABCzzLJYFJb8WTpQx</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WL0TySDvfEWCkMe7l81CFspT60knl13YILNdTM22sUwPycyogKjBSaQZ9AxihCeG</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EAiJkbejggJVMIICUTAOBgNVHQ8BAf8EBAMCB4AwEwYDVR0lBAwwCgYIKwYBBQUH</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AwEwDAYDVR0TAQH/BAIwADAdBgNVHQ4EFgQU9Ty3t90o7UW9+Hc6kv/j9511BBww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HwYDVR0jBBgwFoAUmNH4bhDrz5vsYJ8YkBug630J/SswZAYIKwYBBQUHAQEEWDBW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MCcGCCsGAQUFBzABhhtodHRwOi8vb2NzcC5wa2kuZ29vZy9ndHMxbzEwKwYIKwYB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BQUHMAKGH2h0dHA6Ly9wa2kuZ29vZy9nc3IyL0dUUzFPMS5jcnQwGQYDVR0RBBIw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EIIOd3d3Lmdvb2dsZS5jb20wIQYDVR0gBBowGDAIBgZngQwBAgIwDAYKKwYBBAHW</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eQIFAzAvBgNVHR8EKDAmMCSgIqAghh5odHRwOi8vY3JsLnBraS5nb29nL0dUUzFP</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MS5jcmwwggEFBgorBgEEAdZ5AgQCBIH2BIHzAPEAdgCyHgXMi6LNiiBOh2b5K7mK</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JSBna9r6cOeySVMt74uQXgAAAXA5cNqwAAAEAwBHMEUCIQCojKtzOe8l1JYKHmKn</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bt1puqT4AE3peMVAVk/WeWGp1QIgBvRMbNkwF6i8+JVv3CfTHKvFd8e00+GYPbXJ</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Zb1drKEAdwBep3P531bA57U2SH3QSeAyepGaDIShEhKEGHWWgXFFWAAAAXA5cNrL</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AAAEAwBIMEYCIQCQSONppELPODh65oFT5ZAGsSQz4FsjNNZedgS7WqzLnQIhAMAr</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u0QUuoE3RWngfhI6W7n1kxkEmd0vSZTe6+Ql+JVuMA0GCSqGSIb3DQEBCwUAA4IB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AQCDU8CVusGstVk1lAmrtg3DyYhNV1UnKyLk3RrHKumwYz5mC25bWGoLVKvvpwxB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N3zA329/9JZq0mnn0vmPMxjTDvh9sVQ7g4znwha/KJfzL8AZKUdldD9O+hDOtlHt</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qVqITZPCAI/ANvbHdZiMEePB8eA+oTiw2ucChqLlsop5Mio8ckg7aXG4/QfCAIDb</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vkoffK44rs4UEpsaqGe9QqMJjTuO7ZCZrFd1m3geq2ARKPHgPoPM6UbDdqgOTNQo</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9C0F5ZlOkOgV/qshvpTO4YzE7TB2U571eYEqNXH48syVx8XSk3P7FjM7FIZ2IzbJ</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SEipZJm8DsP10fFXpToIn+zKoQAxAA==</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latin typeface="Menlo"/>
                <a:ea typeface="Menlo"/>
                <a:cs typeface="Menlo"/>
                <a:sym typeface="Menlo"/>
              </a:defRPr>
            </a:pPr>
            <a:r>
              <a:t>-----END PKCS7-----</a:t>
            </a:r>
          </a:p>
        </p:txBody>
      </p:sp>
      <p:sp>
        <p:nvSpPr>
          <p:cNvPr id="211" name="PKCS#7"/>
          <p:cNvSpPr/>
          <p:nvPr/>
        </p:nvSpPr>
        <p:spPr>
          <a:xfrm>
            <a:off x="7171033" y="107115"/>
            <a:ext cx="1270001" cy="477544"/>
          </a:xfrm>
          <a:prstGeom prst="rect">
            <a:avLst/>
          </a:prstGeom>
          <a:solidFill>
            <a:schemeClr val="accent2"/>
          </a:solidFill>
          <a:ln w="25400">
            <a:solidFill>
              <a:srgbClr val="8C3A38"/>
            </a:solidFill>
          </a:ln>
          <a:effectLst>
            <a:outerShdw blurRad="38100" dist="230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defRPr>
                <a:solidFill>
                  <a:srgbClr val="FFFFFF"/>
                </a:solidFill>
              </a:defRPr>
            </a:lvl1pPr>
          </a:lstStyle>
          <a:p>
            <a:r>
              <a:t>PKCS#7</a:t>
            </a:r>
          </a:p>
        </p:txBody>
      </p:sp>
      <p:sp>
        <p:nvSpPr>
          <p:cNvPr id="212" name="Base64"/>
          <p:cNvSpPr txBox="1"/>
          <p:nvPr/>
        </p:nvSpPr>
        <p:spPr>
          <a:xfrm>
            <a:off x="7161975" y="3906740"/>
            <a:ext cx="772863"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Base64</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09"/>
                                        </p:tgtEl>
                                        <p:attrNameLst>
                                          <p:attrName>style.visibility</p:attrName>
                                        </p:attrNameLst>
                                      </p:cBhvr>
                                      <p:to>
                                        <p:strVal val="visible"/>
                                      </p:to>
                                    </p:set>
                                    <p:anim calcmode="lin" valueType="num">
                                      <p:cBhvr>
                                        <p:cTn id="7" dur="1000" fill="hold"/>
                                        <p:tgtEl>
                                          <p:spTgt spid="209"/>
                                        </p:tgtEl>
                                        <p:attrNameLst>
                                          <p:attrName>ppt_x</p:attrName>
                                        </p:attrNameLst>
                                      </p:cBhvr>
                                      <p:tavLst>
                                        <p:tav tm="0">
                                          <p:val>
                                            <p:strVal val="0-#ppt_w/2"/>
                                          </p:val>
                                        </p:tav>
                                        <p:tav tm="100000">
                                          <p:val>
                                            <p:strVal val="#ppt_x"/>
                                          </p:val>
                                        </p:tav>
                                      </p:tavLst>
                                    </p:anim>
                                    <p:anim calcmode="lin" valueType="num">
                                      <p:cBhvr>
                                        <p:cTn id="8" dur="1000" fill="hold"/>
                                        <p:tgtEl>
                                          <p:spTgt spid="2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1"/>
          <p:cNvSpPr txBox="1">
            <a:spLocks noGrp="1"/>
          </p:cNvSpPr>
          <p:nvPr>
            <p:ph type="title"/>
          </p:nvPr>
        </p:nvSpPr>
        <p:spPr>
          <a:xfrm>
            <a:off x="468312" y="722362"/>
            <a:ext cx="5327651" cy="4399261"/>
          </a:xfrm>
          <a:prstGeom prst="rect">
            <a:avLst/>
          </a:prstGeom>
        </p:spPr>
        <p:txBody>
          <a:bodyPr/>
          <a:lstStyle/>
          <a:p>
            <a:pPr algn="l">
              <a:defRPr sz="3900" b="1">
                <a:solidFill>
                  <a:srgbClr val="C00000"/>
                </a:solidFill>
              </a:defRPr>
            </a:pPr>
            <a:r>
              <a:rPr dirty="0"/>
              <a:t>Digital Certificates</a:t>
            </a:r>
            <a:br>
              <a:rPr dirty="0"/>
            </a:br>
            <a:r>
              <a:rPr sz="1800" b="0" dirty="0"/>
              <a:t> Introduction</a:t>
            </a:r>
            <a:br>
              <a:rPr sz="1800" b="0" dirty="0"/>
            </a:br>
            <a:r>
              <a:rPr sz="1800" b="0" dirty="0"/>
              <a:t>Authentication Methods</a:t>
            </a:r>
            <a:br>
              <a:rPr sz="1800" b="0" dirty="0"/>
            </a:br>
            <a:r>
              <a:rPr sz="1800" b="0" dirty="0"/>
              <a:t>PKI </a:t>
            </a:r>
            <a:br>
              <a:rPr sz="1800" b="0" dirty="0"/>
            </a:br>
            <a:r>
              <a:rPr sz="1800" b="0" dirty="0"/>
              <a:t>Digital Certificate Passing </a:t>
            </a:r>
            <a:br>
              <a:rPr sz="1800" b="0" dirty="0"/>
            </a:br>
            <a:br>
              <a:rPr sz="1800" b="0" dirty="0"/>
            </a:br>
            <a:r>
              <a:rPr sz="2700" dirty="0">
                <a:solidFill>
                  <a:srgbClr val="000000"/>
                </a:solidFill>
              </a:rPr>
              <a:t>Prof Bill Buchanan OBE</a:t>
            </a:r>
            <a:br>
              <a:rPr sz="2700" dirty="0">
                <a:solidFill>
                  <a:srgbClr val="000000"/>
                </a:solidFill>
              </a:rPr>
            </a:br>
            <a:r>
              <a:rPr lang="en-GB" sz="1800" dirty="0"/>
              <a:t>https://</a:t>
            </a:r>
            <a:r>
              <a:rPr lang="en-GB" sz="1800" dirty="0" err="1"/>
              <a:t>asecuritysite.com</a:t>
            </a:r>
            <a:r>
              <a:rPr lang="en-GB" sz="1800" dirty="0"/>
              <a:t>/</a:t>
            </a:r>
            <a:r>
              <a:rPr lang="en-GB" sz="1800" dirty="0" err="1"/>
              <a:t>digitalcert</a:t>
            </a:r>
            <a:r>
              <a:rPr lang="en-GB" sz="1800" dirty="0"/>
              <a:t>/</a:t>
            </a:r>
            <a:br>
              <a:rPr sz="1800" b="0" dirty="0"/>
            </a:br>
            <a:endParaRPr sz="1800" b="0" dirty="0"/>
          </a:p>
        </p:txBody>
      </p:sp>
      <p:pic>
        <p:nvPicPr>
          <p:cNvPr id="5" name="Picture 4" descr="A cup on a map&#10;&#10;Description automatically generated with low confidence">
            <a:extLst>
              <a:ext uri="{FF2B5EF4-FFF2-40B4-BE49-F238E27FC236}">
                <a16:creationId xmlns:a16="http://schemas.microsoft.com/office/drawing/2014/main" id="{92BE9906-3013-364D-AF17-56BC14001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967563"/>
            <a:ext cx="4416056" cy="3312042"/>
          </a:xfrm>
          <a:prstGeom prst="rect">
            <a:avLst/>
          </a:prstGeom>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ectangle 5"/>
          <p:cNvSpPr txBox="1">
            <a:spLocks noGrp="1"/>
          </p:cNvSpPr>
          <p:nvPr>
            <p:ph type="title"/>
          </p:nvPr>
        </p:nvSpPr>
        <p:spPr>
          <a:prstGeom prst="rect">
            <a:avLst/>
          </a:prstGeom>
        </p:spPr>
        <p:txBody>
          <a:bodyPr/>
          <a:lstStyle/>
          <a:p>
            <a:endParaRPr/>
          </a:p>
        </p:txBody>
      </p:sp>
      <p:pic>
        <p:nvPicPr>
          <p:cNvPr id="218"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5"/>
          <p:cNvSpPr txBox="1">
            <a:spLocks noGrp="1"/>
          </p:cNvSpPr>
          <p:nvPr>
            <p:ph type="title"/>
          </p:nvPr>
        </p:nvSpPr>
        <p:spPr>
          <a:prstGeom prst="rect">
            <a:avLst/>
          </a:prstGeom>
        </p:spPr>
        <p:txBody>
          <a:bodyPr/>
          <a:lstStyle/>
          <a:p>
            <a:endParaRPr/>
          </a:p>
        </p:txBody>
      </p:sp>
      <p:pic>
        <p:nvPicPr>
          <p:cNvPr id="221"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5"/>
          <p:cNvSpPr txBox="1">
            <a:spLocks noGrp="1"/>
          </p:cNvSpPr>
          <p:nvPr>
            <p:ph type="title"/>
          </p:nvPr>
        </p:nvSpPr>
        <p:spPr>
          <a:prstGeom prst="rect">
            <a:avLst/>
          </a:prstGeom>
        </p:spPr>
        <p:txBody>
          <a:bodyPr/>
          <a:lstStyle/>
          <a:p>
            <a:endParaRPr/>
          </a:p>
        </p:txBody>
      </p:sp>
      <p:pic>
        <p:nvPicPr>
          <p:cNvPr id="224"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5"/>
          <p:cNvSpPr txBox="1">
            <a:spLocks noGrp="1"/>
          </p:cNvSpPr>
          <p:nvPr>
            <p:ph type="title"/>
          </p:nvPr>
        </p:nvSpPr>
        <p:spPr>
          <a:prstGeom prst="rect">
            <a:avLst/>
          </a:prstGeom>
        </p:spPr>
        <p:txBody>
          <a:bodyPr/>
          <a:lstStyle/>
          <a:p>
            <a:endParaRPr/>
          </a:p>
        </p:txBody>
      </p:sp>
      <p:pic>
        <p:nvPicPr>
          <p:cNvPr id="227" name="Object 4" descr="Object 4"/>
          <p:cNvPicPr>
            <a:picLocks noChangeAspect="1"/>
          </p:cNvPicPr>
          <p:nvPr/>
        </p:nvPicPr>
        <p:blipFill>
          <a:blip r:embed="rId2"/>
          <a:stretch>
            <a:fillRect/>
          </a:stretch>
        </p:blipFill>
        <p:spPr>
          <a:xfrm>
            <a:off x="0" y="0"/>
            <a:ext cx="9144000" cy="574939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TotalTime>
  <Words>3560</Words>
  <Application>Microsoft Macintosh PowerPoint</Application>
  <PresentationFormat>On-screen Show (16:10)</PresentationFormat>
  <Paragraphs>404</Paragraphs>
  <Slides>130</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130</vt:i4>
      </vt:variant>
    </vt:vector>
  </HeadingPairs>
  <TitlesOfParts>
    <vt:vector size="137" baseType="lpstr">
      <vt:lpstr>Arial</vt:lpstr>
      <vt:lpstr>Calibri</vt:lpstr>
      <vt:lpstr>Calibri Light</vt:lpstr>
      <vt:lpstr>Helvetica</vt:lpstr>
      <vt:lpstr>Menlo</vt:lpstr>
      <vt:lpstr>Times</vt:lpstr>
      <vt:lpstr>Office Theme</vt:lpstr>
      <vt:lpstr>Unit 4: Public Key   Basics RSA Elliptic Curve ElGamal KMS  Prof Bill Buchanan OBE https://asecuritysite.com/rsa https://asecuritysite.com/ecc https://asecuritysite.com/elgamal </vt:lpstr>
      <vt:lpstr>Unit 4: Public Key  Basics  Prof Bill Buchanan OBE https://asecuritysite.com/rsa https://asecuritysite.com/ecc https://asecuritysite.com/elgamal </vt:lpstr>
      <vt:lpstr>Public Key Methods</vt:lpstr>
      <vt:lpstr>Public Key Encryption</vt:lpstr>
      <vt:lpstr>Digital Signatures</vt:lpstr>
      <vt:lpstr>Key Exchange with Public Key</vt:lpstr>
      <vt:lpstr>Public Key Methods</vt:lpstr>
      <vt:lpstr>Public Key Methods</vt:lpstr>
      <vt:lpstr>Public Key Encryption Methods</vt:lpstr>
      <vt:lpstr>Unit 4: Public Key  RSA    Prof Bill Buchanan OBE https://asecuritysite.com/rsa https://asecuritysite.com/ecc https://asecuritysite.com/elgamal </vt:lpstr>
      <vt:lpstr>PowerPoint Presentation</vt:lpstr>
      <vt:lpstr>RSA</vt:lpstr>
      <vt:lpstr>RSA</vt:lpstr>
      <vt:lpstr>RSA</vt:lpstr>
      <vt:lpstr>Key ring</vt:lpstr>
      <vt:lpstr>Unit 4: Public Key  Elliptic Curve    Prof Bill Buchanan OBE https://asecuritysite.com/rsa https://asecuritysite.com/ecc https://asecuritysite.com/elgamal </vt:lpstr>
      <vt:lpstr>Elliptic Curve Methods</vt:lpstr>
      <vt:lpstr>Elliptic Curve (EC)</vt:lpstr>
      <vt:lpstr>Elliptic Curve (EC) - (mod p)</vt:lpstr>
      <vt:lpstr>Bitcoin Key Generation</vt:lpstr>
      <vt:lpstr>Bitcoin Transaction</vt:lpstr>
      <vt:lpstr>Signing</vt:lpstr>
      <vt:lpstr>Signing</vt:lpstr>
      <vt:lpstr>Elliptic Curve (EC)</vt:lpstr>
      <vt:lpstr>Elliptic Curve (EC)</vt:lpstr>
      <vt:lpstr>Elliptic Curve (EC)</vt:lpstr>
      <vt:lpstr>Elliptic Curve Diffie Hellman (ECDH)</vt:lpstr>
      <vt:lpstr>ECC Methods</vt:lpstr>
      <vt:lpstr>Unit 4: Public Key  ElGamal  Prof Bill Buchanan OBE https://asecuritysite.com/rsa https://asecuritysite.com/ecc https://asecuritysite.com/elgamal </vt:lpstr>
      <vt:lpstr>ElGamal</vt:lpstr>
      <vt:lpstr>Unit 4: Public Key    PGP/Box  Prof Bill Buchanan OBE https://asecuritysite.com/rsa https://asecuritysite.com/ecc https://asecuritysite.com/elgamal </vt:lpstr>
      <vt:lpstr>PGP</vt:lpstr>
      <vt:lpstr>PGP</vt:lpstr>
      <vt:lpstr>Unit 4: Public Key  AWS Key  Management  System  Prof Bill Buchanan OBE https://asecuritysite.com/rsa https://asecuritysite.com/ecc https://asecuritysite.com/elgamal </vt:lpstr>
      <vt:lpstr>KMS</vt:lpstr>
      <vt:lpstr>HSM or CloudHSM</vt:lpstr>
      <vt:lpstr>Unit 4: Public Key   Basics RSA Elliptic Curve ElGamal KMS  Prof Bill Buchanan OBE https://asecuritysite.com/rsa https://asecuritysite.com/ecc https://asecuritysite.com/elgamal </vt:lpstr>
      <vt:lpstr>PowerPoint Presentation</vt:lpstr>
      <vt:lpstr>Crypto Wars</vt:lpstr>
      <vt:lpstr>PowerPoint Presentation</vt:lpstr>
      <vt:lpstr>Unit 5: Key Exchange  Diffie-Hellman Diffie-Hellman Weaknesses Elliptic Curve Diffie-Hellman (ECDH) Passing Key Using Public Key Key Distribution Centre (KDC)  Prof Bill Buchanan OBE https://asecuritysite.com/keyexchange </vt:lpstr>
      <vt:lpstr>PowerPoint Presentation</vt:lpstr>
      <vt:lpstr>PowerPoint Presentation</vt:lpstr>
      <vt:lpstr>Key Exchange</vt:lpstr>
      <vt:lpstr>PowerPoint Presentation</vt:lpstr>
      <vt:lpstr>PowerPoint Presentation</vt:lpstr>
      <vt:lpstr>PowerPoint Presentation</vt:lpstr>
      <vt:lpstr>Diffie-Hellman Generator</vt:lpstr>
      <vt:lpstr>Diffie-Hellman Generation</vt:lpstr>
      <vt:lpstr>Unit 5: Key Exchange  Diffie-Hellman Diffie-Hellman Weaknesses Elliptic Curve Diffie-Hellman (ECDH) Passing Key Using Public Key Key Distribution Centre (KDC)  Prof Bill Buchanan OBE https://asecuritysite.com/keyexchange </vt:lpstr>
      <vt:lpstr>Diffie-Hellman Weaknesses</vt:lpstr>
      <vt:lpstr>PowerPoint Presentation</vt:lpstr>
      <vt:lpstr>PowerPoint Presentation</vt:lpstr>
      <vt:lpstr>Unit 5: Key Exchange  Diffie-Hellman Diffie-Hellman Weaknesses Elliptic Curve Diffie-Hellman (ECDH) Passing Key Using Public Key Key Distribution Centre (KDC)  Prof Bill Buchanan OBE https://asecuritysite.com/keyexchange </vt:lpstr>
      <vt:lpstr>Public and private keys with ECC</vt:lpstr>
      <vt:lpstr>Public and private keys with ECC</vt:lpstr>
      <vt:lpstr>ECDH</vt:lpstr>
      <vt:lpstr>Elliptic Curve Diffie Hellman (ECDH)</vt:lpstr>
      <vt:lpstr>Elliptic Curve Diffie Hellman (ECDH)</vt:lpstr>
      <vt:lpstr>Elliptic Curve Diffie Hellman (ECDH)</vt:lpstr>
      <vt:lpstr>Unit 5: Key Exchange  Diffie-Hellman Diffie-Hellman Weaknesses Elliptic Curve Diffie-Hellman (ECDH) Passing Key Using Public Key Key Distribution Centre (KDC)  Prof Bill Buchanan OBE https://asecuritysite.com/keyexchange </vt:lpstr>
      <vt:lpstr>PowerPoint Presentation</vt:lpstr>
      <vt:lpstr>Unit 5: Key Exchange  Diffie-Hellman Diffie-Hellman Weaknesses Elliptic Curve Diffie-Hellman (ECDH) Passing Key Using Public Key Key Distribution Centre (KDC)  Prof Bill Buchanan OBE https://asecuritysite.com/keyexchange</vt:lpstr>
      <vt:lpstr>Trust Infrastructures</vt:lpstr>
      <vt:lpstr>Trust Infrastructures</vt:lpstr>
      <vt:lpstr>Simple KDC</vt:lpstr>
      <vt:lpstr>Simple KDC (enhanced)</vt:lpstr>
      <vt:lpstr>Kerberos</vt:lpstr>
      <vt:lpstr>Unit 5: Key Exchange  Diffie-Hellman Diffie-Hellman Weaknesses Elliptic Curve Diffie-Hellman (ECDH) Passing Key Using Public Key Key Distribution Centre (KDC)  Prof Bill Buchanan OBE https://asecuritysite.com/keyexchange </vt:lpstr>
      <vt:lpstr>Digital Certificates Introduction Authentication Methods Public Key Infrastructures  Digital Certificate Passing  Digital Signatures  Prof Bill Buchanan OBE https://asecuritysite.com/digitalcert/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6: Digital Certificates Introduction Authentication Methods  Prof Bill Buchanan OBE https://asecuritysite.com/digitalcert/</vt:lpstr>
      <vt:lpstr>PowerPoint Presentation</vt:lpstr>
      <vt:lpstr>PowerPoint Presentation</vt:lpstr>
      <vt:lpstr>PowerPoint Presentation</vt:lpstr>
      <vt:lpstr>PowerPoint Presentation</vt:lpstr>
      <vt:lpstr>PowerPoint Presentation</vt:lpstr>
      <vt:lpstr>Digital Certificates  Introduction Authentication Methods PKI  Digital Certificate Passing   Prof Bill Buchanan OBE https://asecuritysite.com/digitalcert/ </vt:lpstr>
      <vt:lpstr>PowerPoint Presentation</vt:lpstr>
      <vt:lpstr>PowerPoint Presentation</vt:lpstr>
      <vt:lpstr>PowerPoint Presentation</vt:lpstr>
      <vt:lpstr>PowerPoint Presentation</vt:lpstr>
      <vt:lpstr>PowerPoint Presentation</vt:lpstr>
      <vt:lpstr>PowerPoint Presentation</vt:lpstr>
      <vt:lpstr>Digital Certificates  Introduction Authentication Methods PKI  Certificate Creation Digital Certificate Passing   Prof Bill Buchanan OBE https://asecuritysite.com/digitalcert/ </vt:lpstr>
      <vt:lpstr>PowerPoint Presentation</vt:lpstr>
      <vt:lpstr>PowerPoint Presentation</vt:lpstr>
      <vt:lpstr>PowerPoint Presentation</vt:lpstr>
      <vt:lpstr>Digital Certificates  Introduction Authentication Methods PKI  Digital Certificate Passing   Prof Bill Buchanan OBE https://asecuritysite.com/digitalcert/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6: Digital Certificates Introduction Authentication Methods PKI  Digital Certificate Passing  Prof Bill Buchanan OBE https://asecuritysite.com/digitalcert/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6: Digital Certificates Introduction Authentication Methods PKI  Digital Certificate Passing  Prof Bill Buchanan OBE https://asecuritysite.com/digitalcert/ </vt:lpstr>
      <vt:lpstr>PowerPoint Presentation</vt:lpstr>
      <vt:lpstr>PowerPoint Presentation</vt:lpstr>
      <vt:lpstr>PowerPoint Presentation</vt:lpstr>
      <vt:lpstr>PowerPoint Presentation</vt:lpstr>
      <vt:lpstr>PowerPoint Presentation</vt:lpstr>
      <vt:lpstr>Digital Certificates  Introduction Authentication Methods PKI  Digital Certificate Passing   Prof Bill Buchanan OBE https://asecuritysite.com/digitalcert/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Public Key       Prof Bill Buchanan OBE http://asecuritysite.com/crypto04 http://asecuritysite.com/encryption </dc:title>
  <cp:lastModifiedBy>Buchanan, Bill</cp:lastModifiedBy>
  <cp:revision>12</cp:revision>
  <dcterms:modified xsi:type="dcterms:W3CDTF">2023-03-10T08:33:45Z</dcterms:modified>
</cp:coreProperties>
</file>